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2" r:id="rId3"/>
    <p:sldId id="411" r:id="rId4"/>
    <p:sldId id="263" r:id="rId5"/>
    <p:sldId id="294" r:id="rId6"/>
    <p:sldId id="423" r:id="rId7"/>
    <p:sldId id="288" r:id="rId8"/>
    <p:sldId id="416" r:id="rId9"/>
    <p:sldId id="280" r:id="rId10"/>
    <p:sldId id="283" r:id="rId11"/>
    <p:sldId id="417" r:id="rId12"/>
    <p:sldId id="424" r:id="rId13"/>
    <p:sldId id="307" r:id="rId14"/>
    <p:sldId id="306" r:id="rId15"/>
    <p:sldId id="311" r:id="rId16"/>
    <p:sldId id="418" r:id="rId17"/>
    <p:sldId id="275" r:id="rId18"/>
    <p:sldId id="419" r:id="rId19"/>
    <p:sldId id="276" r:id="rId20"/>
    <p:sldId id="420" r:id="rId21"/>
    <p:sldId id="292" r:id="rId22"/>
    <p:sldId id="421" r:id="rId23"/>
    <p:sldId id="427" r:id="rId24"/>
    <p:sldId id="425" r:id="rId25"/>
    <p:sldId id="426" r:id="rId26"/>
    <p:sldId id="428" r:id="rId27"/>
    <p:sldId id="422" r:id="rId28"/>
    <p:sldId id="312" r:id="rId2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514" autoAdjust="0"/>
  </p:normalViewPr>
  <p:slideViewPr>
    <p:cSldViewPr snapToGrid="0">
      <p:cViewPr>
        <p:scale>
          <a:sx n="69" d="100"/>
          <a:sy n="69" d="100"/>
        </p:scale>
        <p:origin x="119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9D4A9-7AE4-483B-A4F3-9DD7FBE9964F}" type="datetimeFigureOut">
              <a:rPr lang="en-IL" smtClean="0"/>
              <a:t>12/07/2023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DB9A2-6736-4C8B-9CA9-51D88F7DA02D}" type="slidenum">
              <a:rPr lang="en-IL" smtClean="0"/>
              <a:t>‹#›</a:t>
            </a:fld>
            <a:endParaRPr lang="en-IL"/>
          </a:p>
        </p:txBody>
      </p:sp>
    </p:spTree>
    <p:extLst>
      <p:ext uri="{BB962C8B-B14F-4D97-AF65-F5344CB8AC3E}">
        <p14:creationId xmlns:p14="http://schemas.microsoft.com/office/powerpoint/2010/main" val="24279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r>
              <a:rPr lang="he-IL" dirty="0"/>
              <a:t>בתמונה של הילד ניתן לראות השלמה של הערכים החסרים על ידי מיפוי מערכים אפשריים מהעולם, נשים לב שאלו לא הערכים המקוריים בתמונה.</a:t>
            </a:r>
          </a:p>
          <a:p>
            <a:pPr algn="r" rtl="1"/>
            <a:r>
              <a:rPr lang="he-IL" dirty="0"/>
              <a:t>כאשר לא השתמשנו ב</a:t>
            </a:r>
            <a:r>
              <a:rPr lang="en-US" dirty="0"/>
              <a:t>ADV</a:t>
            </a:r>
            <a:r>
              <a:rPr lang="he-IL" dirty="0"/>
              <a:t> אז ניתן לראות שההשלמה יותר קרובה בממוצע לערכי המקור אבל יותר מטושטשת</a:t>
            </a:r>
          </a:p>
          <a:p>
            <a:endParaRPr lang="en-IL" dirty="0"/>
          </a:p>
          <a:p>
            <a:endParaRPr lang="en-IL" dirty="0"/>
          </a:p>
        </p:txBody>
      </p:sp>
      <p:sp>
        <p:nvSpPr>
          <p:cNvPr id="4" name="Slide Number Placeholder 3"/>
          <p:cNvSpPr>
            <a:spLocks noGrp="1"/>
          </p:cNvSpPr>
          <p:nvPr>
            <p:ph type="sldNum" sz="quarter" idx="5"/>
          </p:nvPr>
        </p:nvSpPr>
        <p:spPr/>
        <p:txBody>
          <a:bodyPr/>
          <a:lstStyle/>
          <a:p>
            <a:fld id="{8AA38FA9-D79C-44A4-BEF3-58A47161DD1D}" type="slidenum">
              <a:rPr lang="en-IL" smtClean="0"/>
              <a:t>3</a:t>
            </a:fld>
            <a:endParaRPr lang="en-IL" dirty="0"/>
          </a:p>
        </p:txBody>
      </p:sp>
    </p:spTree>
    <p:extLst>
      <p:ext uri="{BB962C8B-B14F-4D97-AF65-F5344CB8AC3E}">
        <p14:creationId xmlns:p14="http://schemas.microsoft.com/office/powerpoint/2010/main" val="191297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שהערכים ביחסים דומים כך מקבלים ערך 1, אם אחד שונה משמעותי מקבלים ערך 0</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14</a:t>
            </a:fld>
            <a:endParaRPr lang="en-IL"/>
          </a:p>
        </p:txBody>
      </p:sp>
    </p:spTree>
    <p:extLst>
      <p:ext uri="{BB962C8B-B14F-4D97-AF65-F5344CB8AC3E}">
        <p14:creationId xmlns:p14="http://schemas.microsoft.com/office/powerpoint/2010/main" val="95358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שיש יותר רעש מדד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בנוסף כאשר התוצרים לא דומים במאפיינים לאוביקטים האמיתיים ,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p:txBody>
      </p:sp>
      <p:sp>
        <p:nvSpPr>
          <p:cNvPr id="4" name="Slide Number Placeholder 3"/>
          <p:cNvSpPr>
            <a:spLocks noGrp="1"/>
          </p:cNvSpPr>
          <p:nvPr>
            <p:ph type="sldNum" sz="quarter" idx="5"/>
          </p:nvPr>
        </p:nvSpPr>
        <p:spPr/>
        <p:txBody>
          <a:bodyPr/>
          <a:lstStyle/>
          <a:p>
            <a:fld id="{8AA38FA9-D79C-44A4-BEF3-58A47161DD1D}" type="slidenum">
              <a:rPr lang="en-IL" smtClean="0"/>
              <a:t>15</a:t>
            </a:fld>
            <a:endParaRPr lang="en-IL"/>
          </a:p>
        </p:txBody>
      </p:sp>
    </p:spTree>
    <p:extLst>
      <p:ext uri="{BB962C8B-B14F-4D97-AF65-F5344CB8AC3E}">
        <p14:creationId xmlns:p14="http://schemas.microsoft.com/office/powerpoint/2010/main" val="315015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𝑟</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𝑔</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𝛾</m:t>
                    </m:r>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Choice>
        <mc:Fallback xmlns="">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lang="en-US" sz="1800" i="0">
                    <a:effectLst/>
                    <a:latin typeface="Cambria Math" panose="02040503050406030204" pitchFamily="18" charset="0"/>
                    <a:ea typeface="Calibri" panose="020F0502020204030204" pitchFamily="34" charset="0"/>
                    <a:cs typeface="Arial" panose="020B0604020202020204" pitchFamily="34" charset="0"/>
                  </a:rPr>
                  <a:t>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 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𝑔</a:t>
                </a:r>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en-IL" sz="1800" i="0">
                    <a:effectLst/>
                    <a:latin typeface="Cambria Math" panose="02040503050406030204" pitchFamily="18" charset="0"/>
                    <a:ea typeface="Calibri" panose="020F0502020204030204" pitchFamily="34" charset="0"/>
                    <a:cs typeface="Arial" panose="020B0604020202020204" pitchFamily="34" charset="0"/>
                  </a:rPr>
                  <a:t>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Fallback>
      </mc:AlternateContent>
      <p:sp>
        <p:nvSpPr>
          <p:cNvPr id="4" name="Slide Number Placeholder 3"/>
          <p:cNvSpPr>
            <a:spLocks noGrp="1"/>
          </p:cNvSpPr>
          <p:nvPr>
            <p:ph type="sldNum" sz="quarter" idx="5"/>
          </p:nvPr>
        </p:nvSpPr>
        <p:spPr/>
        <p:txBody>
          <a:bodyPr/>
          <a:lstStyle/>
          <a:p>
            <a:fld id="{F4CBC375-BCA4-4F44-8F26-1FAF20F80CC5}" type="slidenum">
              <a:rPr lang="en-IL" smtClean="0"/>
              <a:t>17</a:t>
            </a:fld>
            <a:endParaRPr lang="en-IL"/>
          </a:p>
        </p:txBody>
      </p:sp>
    </p:spTree>
    <p:extLst>
      <p:ext uri="{BB962C8B-B14F-4D97-AF65-F5344CB8AC3E}">
        <p14:creationId xmlns:p14="http://schemas.microsoft.com/office/powerpoint/2010/main" val="35372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1" eaLnBrk="0" fontAlgn="base" latinLnBrk="0" hangingPunct="0">
              <a:lnSpc>
                <a:spcPct val="100000"/>
              </a:lnSpc>
              <a:spcBef>
                <a:spcPct val="0"/>
              </a:spcBef>
              <a:spcAft>
                <a:spcPct val="0"/>
              </a:spcAft>
              <a:buClrTx/>
              <a:buSzTx/>
              <a:buFontTx/>
              <a:buNone/>
              <a:tabLst/>
            </a:pP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distance</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הוא מקרה פרטי של מרחק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Wasserstein</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כאשר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 =1</a:t>
            </a:r>
            <a:endParaRPr kumimoji="0" lang="en-US" altLang="en-IL" sz="800" b="0" i="0" u="none" strike="noStrike" cap="none" normalizeH="0" baseline="0" dirty="0">
              <a:ln>
                <a:noFill/>
              </a:ln>
              <a:solidFill>
                <a:schemeClr val="tx1"/>
              </a:solidFill>
              <a:effectLst/>
            </a:endParaRPr>
          </a:p>
          <a:p>
            <a:pPr marL="0" marR="0" lvl="0" indent="0" algn="just" defTabSz="914400" rtl="1" eaLnBrk="0" fontAlgn="base" latinLnBrk="0" hangingPunct="0">
              <a:lnSpc>
                <a:spcPct val="100000"/>
              </a:lnSpc>
              <a:spcBef>
                <a:spcPct val="0"/>
              </a:spcBef>
              <a:spcAft>
                <a:spcPct val="0"/>
              </a:spcAft>
              <a:buClrTx/>
              <a:buSzTx/>
              <a:buFontTx/>
              <a:buNone/>
              <a:tabLst/>
            </a:pP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Pr</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להתפלגות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Pg</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מחיר פונקציית העברה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γ</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dγx,y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a:t>
            </a: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19</a:t>
            </a:fld>
            <a:endParaRPr lang="en-IL"/>
          </a:p>
        </p:txBody>
      </p:sp>
    </p:spTree>
    <p:extLst>
      <p:ext uri="{BB962C8B-B14F-4D97-AF65-F5344CB8AC3E}">
        <p14:creationId xmlns:p14="http://schemas.microsoft.com/office/powerpoint/2010/main" val="197649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David" panose="020E0502060401010101" pitchFamily="34" charset="-79"/>
              </a:rPr>
              <a:t>שנורמליזציה בעזרת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משנה את הבעיה ממיפוי של קלט אחד לפלט אחד למיפוי מקבוצה שלמה של קלטים לקבוצה שלמה של פלטים. בתנאי רגולציה על הגרדיאנט רצינו להטיל קנס על הנורמה של הגרדיאנט של הדיסקרימנטור ביחס לקלט יחיד, ולא לכל הקבוצה. כדי לפתור את הבעיה זו, מחברי המאמר הציעו להשמיט את שכבת ה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ולהחליפו ב </a:t>
            </a:r>
            <a:r>
              <a:rPr lang="en-US" sz="1800" dirty="0">
                <a:effectLst/>
                <a:latin typeface="David" panose="020E0502060401010101" pitchFamily="34" charset="-79"/>
                <a:ea typeface="Calibri" panose="020F0502020204030204" pitchFamily="34" charset="0"/>
                <a:cs typeface="Arial" panose="020B0604020202020204" pitchFamily="34" charset="0"/>
              </a:rPr>
              <a:t>layer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3DB9A2-6736-4C8B-9CA9-51D88F7DA02D}" type="slidenum">
              <a:rPr lang="en-IL" smtClean="0"/>
              <a:t>20</a:t>
            </a:fld>
            <a:endParaRPr lang="en-IL"/>
          </a:p>
        </p:txBody>
      </p:sp>
    </p:spTree>
    <p:extLst>
      <p:ext uri="{BB962C8B-B14F-4D97-AF65-F5344CB8AC3E}">
        <p14:creationId xmlns:p14="http://schemas.microsoft.com/office/powerpoint/2010/main" val="89518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ניתן לראות כמה גדלי </a:t>
            </a:r>
            <a:r>
              <a:rPr lang="en-US" sz="1800" dirty="0">
                <a:effectLst/>
                <a:latin typeface="Calibri" panose="020F0502020204030204" pitchFamily="34" charset="0"/>
                <a:ea typeface="Calibri" panose="020F0502020204030204" pitchFamily="34" charset="0"/>
                <a:cs typeface="Arial" panose="020B0604020202020204" pitchFamily="34" charset="0"/>
              </a:rPr>
              <a:t>PATCH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כאשר הגדול 70 על 70 מייצר הכי פחות ארטיקפרטים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21</a:t>
            </a:fld>
            <a:endParaRPr lang="en-IL"/>
          </a:p>
        </p:txBody>
      </p:sp>
    </p:spTree>
    <p:extLst>
      <p:ext uri="{BB962C8B-B14F-4D97-AF65-F5344CB8AC3E}">
        <p14:creationId xmlns:p14="http://schemas.microsoft.com/office/powerpoint/2010/main" val="95822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22</a:t>
            </a:fld>
            <a:endParaRPr lang="en-IL"/>
          </a:p>
        </p:txBody>
      </p:sp>
    </p:spTree>
    <p:extLst>
      <p:ext uri="{BB962C8B-B14F-4D97-AF65-F5344CB8AC3E}">
        <p14:creationId xmlns:p14="http://schemas.microsoft.com/office/powerpoint/2010/main" val="428155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24</a:t>
            </a:fld>
            <a:endParaRPr lang="en-IL"/>
          </a:p>
        </p:txBody>
      </p:sp>
    </p:spTree>
    <p:extLst>
      <p:ext uri="{BB962C8B-B14F-4D97-AF65-F5344CB8AC3E}">
        <p14:creationId xmlns:p14="http://schemas.microsoft.com/office/powerpoint/2010/main" val="141800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4</a:t>
            </a:fld>
            <a:endParaRPr lang="en-IL"/>
          </a:p>
        </p:txBody>
      </p:sp>
    </p:spTree>
    <p:extLst>
      <p:ext uri="{BB962C8B-B14F-4D97-AF65-F5344CB8AC3E}">
        <p14:creationId xmlns:p14="http://schemas.microsoft.com/office/powerpoint/2010/main" val="343281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lvl="1" algn="r" rtl="1"/>
            <a:r>
              <a:rPr lang="en-US" dirty="0" err="1"/>
              <a:t>batchNorm</a:t>
            </a:r>
            <a:r>
              <a:rPr lang="he-IL" dirty="0"/>
              <a:t> מנרמלים את הכניסות עבור כל שכבה לפי תוחלת 0 ושונות 1.</a:t>
            </a:r>
          </a:p>
          <a:p>
            <a:pPr lvl="1" algn="r"/>
            <a:r>
              <a:rPr lang="he-IL" b="0" i="0" dirty="0">
                <a:solidFill>
                  <a:srgbClr val="050505"/>
                </a:solidFill>
                <a:effectLst/>
                <a:latin typeface="Segoe UI Historic" panose="020B0502040204020203" pitchFamily="34" charset="0"/>
              </a:rPr>
              <a:t>הסיגנל בכניסה לכל שכבה יכול להשתנות מאוד בין איטרציות ולהיראות כאילו מגיע מפילוג שונה בכל פעם, </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הסיבה לכך הוא השינוי הנוצר בעקבות עדכון פרמטרים מהשכבה הקודמת, הגורם לשינוי בכניסות שהשכבה הנוכחית מקבלת.</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והטיעון הרווח הוא שהשכבות שמעל צריכות להתאים את עצמן לסיגנל המשתנה, ולכן זה מאט את ההתכנסות.</a:t>
            </a:r>
          </a:p>
          <a:p>
            <a:pPr algn="r" rtl="1"/>
            <a:endParaRPr lang="he-IL" dirty="0"/>
          </a:p>
          <a:p>
            <a:pPr algn="r" rtl="1"/>
            <a:endParaRPr lang="he-IL" dirty="0"/>
          </a:p>
          <a:p>
            <a:pPr algn="r" rtl="1"/>
            <a:endParaRPr lang="he-IL" dirty="0"/>
          </a:p>
          <a:p>
            <a:pPr algn="r" rtl="1"/>
            <a:endParaRPr lang="he-IL" dirty="0"/>
          </a:p>
          <a:p>
            <a:pPr algn="r" rtl="1"/>
            <a:r>
              <a:rPr lang="he-IL" dirty="0"/>
              <a:t>חיבור נוסף משפר את האיכות ולא משפיע על הזמן</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7</a:t>
            </a:fld>
            <a:endParaRPr lang="en-IL"/>
          </a:p>
        </p:txBody>
      </p:sp>
    </p:spTree>
    <p:extLst>
      <p:ext uri="{BB962C8B-B14F-4D97-AF65-F5344CB8AC3E}">
        <p14:creationId xmlns:p14="http://schemas.microsoft.com/office/powerpoint/2010/main" val="39784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8</a:t>
            </a:fld>
            <a:endParaRPr lang="en-IL"/>
          </a:p>
        </p:txBody>
      </p:sp>
    </p:spTree>
    <p:extLst>
      <p:ext uri="{BB962C8B-B14F-4D97-AF65-F5344CB8AC3E}">
        <p14:creationId xmlns:p14="http://schemas.microsoft.com/office/powerpoint/2010/main" val="314173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9</a:t>
            </a:fld>
            <a:endParaRPr lang="en-IL"/>
          </a:p>
        </p:txBody>
      </p:sp>
    </p:spTree>
    <p:extLst>
      <p:ext uri="{BB962C8B-B14F-4D97-AF65-F5344CB8AC3E}">
        <p14:creationId xmlns:p14="http://schemas.microsoft.com/office/powerpoint/2010/main" val="67803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פונקציית המטרה של אימון רשת הגנרטור מורכבת מפוקציית ההפסד באימון רשתות יריבות ופונקציית ההפסד לפי תוכן</a:t>
            </a:r>
          </a:p>
          <a:p>
            <a:pPr algn="r" rtl="1"/>
            <a:endParaRPr lang="en-US" dirty="0"/>
          </a:p>
          <a:p>
            <a:pPr algn="r" rtl="1"/>
            <a:endParaRPr lang="he-IL" dirty="0"/>
          </a:p>
          <a:p>
            <a:pPr algn="r" rtl="1"/>
            <a:r>
              <a:rPr lang="he-IL" dirty="0"/>
              <a:t>נשים לב כי התמונה ב </a:t>
            </a:r>
            <a:r>
              <a:rPr lang="en-US" dirty="0"/>
              <a:t>SRRESNET </a:t>
            </a:r>
            <a:r>
              <a:rPr lang="he-IL" dirty="0"/>
              <a:t> אכן יותר קרובה לתמונת המקור אבל </a:t>
            </a:r>
            <a:r>
              <a:rPr lang="en-US" dirty="0"/>
              <a:t>SRGAN </a:t>
            </a:r>
            <a:r>
              <a:rPr lang="he-IL" dirty="0"/>
              <a:t> יותר חדה </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10</a:t>
            </a:fld>
            <a:endParaRPr lang="en-IL"/>
          </a:p>
        </p:txBody>
      </p:sp>
    </p:spTree>
    <p:extLst>
      <p:ext uri="{BB962C8B-B14F-4D97-AF65-F5344CB8AC3E}">
        <p14:creationId xmlns:p14="http://schemas.microsoft.com/office/powerpoint/2010/main" val="272660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11</a:t>
            </a:fld>
            <a:endParaRPr lang="en-IL"/>
          </a:p>
        </p:txBody>
      </p:sp>
    </p:spTree>
    <p:extLst>
      <p:ext uri="{BB962C8B-B14F-4D97-AF65-F5344CB8AC3E}">
        <p14:creationId xmlns:p14="http://schemas.microsoft.com/office/powerpoint/2010/main" val="292637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12</a:t>
            </a:fld>
            <a:endParaRPr lang="en-IL"/>
          </a:p>
        </p:txBody>
      </p:sp>
    </p:spTree>
    <p:extLst>
      <p:ext uri="{BB962C8B-B14F-4D97-AF65-F5344CB8AC3E}">
        <p14:creationId xmlns:p14="http://schemas.microsoft.com/office/powerpoint/2010/main" val="401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13</a:t>
            </a:fld>
            <a:endParaRPr lang="en-IL"/>
          </a:p>
        </p:txBody>
      </p:sp>
    </p:spTree>
    <p:extLst>
      <p:ext uri="{BB962C8B-B14F-4D97-AF65-F5344CB8AC3E}">
        <p14:creationId xmlns:p14="http://schemas.microsoft.com/office/powerpoint/2010/main" val="124969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5CD1-D19C-3BFF-CDFB-9AFF8DBCA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B921896-75D6-0582-00ED-CCCA5794B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930B34B-5BE2-CD65-95B9-2B6AB0956ACD}"/>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667B312F-84E2-08D8-1080-187D1154E29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9F1584-E8DC-EE5C-6D7A-5B665B07044D}"/>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709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42E-1F23-8410-DD64-EEDF4E6CE4C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8BE0B2-FB4E-B48C-71D4-06C291FD5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813D467-1071-6D3E-F5A2-B06BF0289243}"/>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76B72153-5EC8-AA4C-E4F0-541B7A1B18A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295E15-5D2D-2BB6-C0FA-794B1CD5129B}"/>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2824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11686-0182-B347-74E6-632A0D8B5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18BC248-6C27-A25B-802F-6451895036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F7BBEE6-C279-094E-D695-EB57B77A57D4}"/>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39DF29C7-D22B-4B72-5AF2-4EA7F24022F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B38679-ADB0-0FBF-663C-1E92D031B91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91337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8791-483B-7F1E-B8C4-73B8F722F62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18B53C4-1E4C-28FF-6501-B8B4DE510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21D9C20-C937-1383-3D7A-5BFAD7B1ED6D}"/>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CB0960A3-96EF-0709-3DE5-31DA40F3E25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BF3529-CA0A-7EEB-EF7C-AEA57B0DC0D5}"/>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19020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9560-D032-EA8F-E66F-423D4ED48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CB17A24-D831-BCFB-7DE7-DE81833F4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6628A-8819-73D3-AEC5-ED094C3D222E}"/>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3F1FB856-4F0B-A44E-DFFB-F4A082271D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303164-99B0-D8AB-1524-DDA07DFC97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65048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84D9-41E5-B4D7-FED1-FE961A6507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E053B83-F251-774B-BA70-15F6A1915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6D72A15-046E-74D2-5C29-74FD4BFA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2AB3D4F-02BF-777E-6670-8E5AFA4D0D9F}"/>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6" name="Footer Placeholder 5">
            <a:extLst>
              <a:ext uri="{FF2B5EF4-FFF2-40B4-BE49-F238E27FC236}">
                <a16:creationId xmlns:a16="http://schemas.microsoft.com/office/drawing/2014/main" id="{632D4B87-FBD2-073A-0C8A-9D9F24CA7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4CB04EC-8B1D-F2AC-DA25-D82B433ADB4C}"/>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9911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1121-CA80-BBE3-0BC4-A28516FAE2F4}"/>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E14340-8AA5-663E-4D45-C70C2A820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AB9B-07E5-BEFD-F74D-3422B943D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D3F6E10-6A51-7449-8699-B4167B963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9BD31-1474-7A2A-4873-273A8D1700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088AB55-0828-DBCE-BDC7-E73839F75B74}"/>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8" name="Footer Placeholder 7">
            <a:extLst>
              <a:ext uri="{FF2B5EF4-FFF2-40B4-BE49-F238E27FC236}">
                <a16:creationId xmlns:a16="http://schemas.microsoft.com/office/drawing/2014/main" id="{EA7EA945-4320-77C3-2C73-699FF5FFEBC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B6779F03-6930-8756-1F32-2B2EB1654184}"/>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22050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6D01-1F81-2C39-4B06-369C228094C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B72BCBF-98F6-71AF-A31B-D6C6BA827967}"/>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4" name="Footer Placeholder 3">
            <a:extLst>
              <a:ext uri="{FF2B5EF4-FFF2-40B4-BE49-F238E27FC236}">
                <a16:creationId xmlns:a16="http://schemas.microsoft.com/office/drawing/2014/main" id="{A71AD1D2-D4D4-E9C0-3CAC-EEF51E3479C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25A9250-3333-5FAD-3D21-4782DDB1F051}"/>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6403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0A2C5-276C-16CB-3C7E-67EB4A420396}"/>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3" name="Footer Placeholder 2">
            <a:extLst>
              <a:ext uri="{FF2B5EF4-FFF2-40B4-BE49-F238E27FC236}">
                <a16:creationId xmlns:a16="http://schemas.microsoft.com/office/drawing/2014/main" id="{5497D526-3B0F-9168-F83C-FF11B996211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C79E27A-7846-8C6F-4FD4-BA6E1D385EB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04653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A653-FA1C-256C-53E2-7F6078C6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538C6D4-BACA-AEE0-968E-0CB7903A3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2B164A2-B57E-429C-720C-C0813021C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D93D2-21F9-A5E9-B637-E3736360BE26}"/>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6" name="Footer Placeholder 5">
            <a:extLst>
              <a:ext uri="{FF2B5EF4-FFF2-40B4-BE49-F238E27FC236}">
                <a16:creationId xmlns:a16="http://schemas.microsoft.com/office/drawing/2014/main" id="{18A9588B-A561-813B-3A28-4B883E329F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BBA1DC2-BAEA-ECDE-B9C5-F1F1C66EA5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66600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F2C-5792-BF28-E2CA-1772D059B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3FCBEEF-B0C4-1A4C-BEC7-58AEC3BA7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7AA763-E2A9-6A75-B084-7BCE959EF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EA09A-1A4F-0BA7-05DA-9792922C40D5}"/>
              </a:ext>
            </a:extLst>
          </p:cNvPr>
          <p:cNvSpPr>
            <a:spLocks noGrp="1"/>
          </p:cNvSpPr>
          <p:nvPr>
            <p:ph type="dt" sz="half" idx="10"/>
          </p:nvPr>
        </p:nvSpPr>
        <p:spPr/>
        <p:txBody>
          <a:bodyPr/>
          <a:lstStyle/>
          <a:p>
            <a:fld id="{482D2A71-F02D-4700-810B-6770B5B9BBAE}" type="datetimeFigureOut">
              <a:rPr lang="en-IL" smtClean="0"/>
              <a:t>12/07/2023</a:t>
            </a:fld>
            <a:endParaRPr lang="en-IL"/>
          </a:p>
        </p:txBody>
      </p:sp>
      <p:sp>
        <p:nvSpPr>
          <p:cNvPr id="6" name="Footer Placeholder 5">
            <a:extLst>
              <a:ext uri="{FF2B5EF4-FFF2-40B4-BE49-F238E27FC236}">
                <a16:creationId xmlns:a16="http://schemas.microsoft.com/office/drawing/2014/main" id="{855BD362-04FE-ADB1-B5BF-0CCF5FCFF1E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BE184AD-78EC-F5E4-63C5-24732A120D6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2766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5DD0C4-0610-4123-B828-6BD52F496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EC288CD-A660-B31F-927F-5ED684EFD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980938A-453B-78CF-56EE-725BBC9EB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D2A71-F02D-4700-810B-6770B5B9BBAE}" type="datetimeFigureOut">
              <a:rPr lang="en-IL" smtClean="0"/>
              <a:t>12/07/2023</a:t>
            </a:fld>
            <a:endParaRPr lang="en-IL"/>
          </a:p>
        </p:txBody>
      </p:sp>
      <p:sp>
        <p:nvSpPr>
          <p:cNvPr id="5" name="Footer Placeholder 4">
            <a:extLst>
              <a:ext uri="{FF2B5EF4-FFF2-40B4-BE49-F238E27FC236}">
                <a16:creationId xmlns:a16="http://schemas.microsoft.com/office/drawing/2014/main" id="{8D78E3CA-C1E1-4834-559A-23F9CCAF0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4BBB823-617C-90C3-D1F3-D965BC936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F292F-A8C0-43D7-9E05-64F5592E9BBD}" type="slidenum">
              <a:rPr lang="en-IL" smtClean="0"/>
              <a:t>‹#›</a:t>
            </a:fld>
            <a:endParaRPr lang="en-IL"/>
          </a:p>
        </p:txBody>
      </p:sp>
    </p:spTree>
    <p:extLst>
      <p:ext uri="{BB962C8B-B14F-4D97-AF65-F5344CB8AC3E}">
        <p14:creationId xmlns:p14="http://schemas.microsoft.com/office/powerpoint/2010/main" val="92397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1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1.png"/><Relationship Id="rId5" Type="http://schemas.openxmlformats.org/officeDocument/2006/relationships/image" Target="../media/image16.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22.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1.png"/><Relationship Id="rId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FB6-CF3D-33E0-202A-5322B541BC99}"/>
              </a:ext>
            </a:extLst>
          </p:cNvPr>
          <p:cNvSpPr>
            <a:spLocks noGrp="1"/>
          </p:cNvSpPr>
          <p:nvPr>
            <p:ph type="ctrTitle"/>
          </p:nvPr>
        </p:nvSpPr>
        <p:spPr>
          <a:xfrm>
            <a:off x="684225" y="746840"/>
            <a:ext cx="5402454" cy="2510445"/>
          </a:xfrm>
        </p:spPr>
        <p:txBody>
          <a:bodyPr>
            <a:normAutofit/>
          </a:bodyPr>
          <a:lstStyle/>
          <a:p>
            <a:pP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ea typeface="Calibri" panose="020F0502020204030204" pitchFamily="34" charset="0"/>
                <a:cs typeface="Arial" panose="020B0604020202020204" pitchFamily="34" charset="0"/>
              </a:rPr>
              <a:t>שיפור רזולוציה של תמונות בעזרת רשתות </a:t>
            </a:r>
            <a:br>
              <a:rPr lang="en-US" sz="1800" b="1" dirty="0">
                <a:effectLst/>
                <a:ea typeface="Calibri" panose="020F0502020204030204" pitchFamily="34" charset="0"/>
                <a:cs typeface="Arial" panose="020B0604020202020204" pitchFamily="34" charset="0"/>
              </a:rPr>
            </a:br>
            <a:r>
              <a:rPr lang="en-US" sz="1800" b="1" dirty="0">
                <a:effectLst/>
                <a:latin typeface="Arial" panose="020B0604020202020204" pitchFamily="34" charset="0"/>
                <a:ea typeface="Calibri" panose="020F0502020204030204" pitchFamily="34" charset="0"/>
                <a:cs typeface="Arial" panose="020B0604020202020204" pitchFamily="34" charset="0"/>
              </a:rPr>
              <a:t>GAN</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E98927C-1B47-F689-95A6-8F6CCB53317A}"/>
              </a:ext>
            </a:extLst>
          </p:cNvPr>
          <p:cNvSpPr>
            <a:spLocks noGrp="1"/>
          </p:cNvSpPr>
          <p:nvPr>
            <p:ph type="subTitle" idx="1"/>
          </p:nvPr>
        </p:nvSpPr>
        <p:spPr>
          <a:xfrm>
            <a:off x="684225" y="3425899"/>
            <a:ext cx="5185297" cy="2309737"/>
          </a:xfrm>
        </p:spPr>
        <p:txBody>
          <a:bodyPr>
            <a:normAutofit fontScale="62500" lnSpcReduction="20000"/>
          </a:bodyPr>
          <a:lstStyle/>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הוכן על ידי ליאור בומוורצל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העבודה הוכנה בהדרכתה של ד"ר מיריי אביגל</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pic>
        <p:nvPicPr>
          <p:cNvPr id="4" name="Picture 3" descr="Abstract smoke background">
            <a:extLst>
              <a:ext uri="{FF2B5EF4-FFF2-40B4-BE49-F238E27FC236}">
                <a16:creationId xmlns:a16="http://schemas.microsoft.com/office/drawing/2014/main" id="{E9898116-6F82-746C-C284-B42D86283BB7}"/>
              </a:ext>
            </a:extLst>
          </p:cNvPr>
          <p:cNvPicPr>
            <a:picLocks noChangeAspect="1"/>
          </p:cNvPicPr>
          <p:nvPr/>
        </p:nvPicPr>
        <p:blipFill rotWithShape="1">
          <a:blip r:embed="rId2"/>
          <a:srcRect l="16904" r="237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24535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3EF0B679-3F51-438E-D571-CA44E40EDF2B}"/>
              </a:ext>
            </a:extLst>
          </p:cNvPr>
          <p:cNvPicPr>
            <a:picLocks noChangeAspect="1"/>
          </p:cNvPicPr>
          <p:nvPr/>
        </p:nvPicPr>
        <p:blipFill>
          <a:blip r:embed="rId3"/>
          <a:stretch>
            <a:fillRect/>
          </a:stretch>
        </p:blipFill>
        <p:spPr>
          <a:xfrm>
            <a:off x="7465817" y="4230213"/>
            <a:ext cx="4082632" cy="2627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842617" y="597334"/>
            <a:ext cx="10325000" cy="810997"/>
          </a:xfrm>
        </p:spPr>
        <p:txBody>
          <a:bodyPr>
            <a:normAutofit/>
          </a:bodyPr>
          <a:lstStyle/>
          <a:p>
            <a:pPr algn="r" rtl="1"/>
            <a:r>
              <a:rPr lang="he-IL" dirty="0"/>
              <a:t>סקרית ארכיטקטורות </a:t>
            </a:r>
            <a:r>
              <a:rPr lang="en-US" dirty="0"/>
              <a:t>SRGAN</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4C2644-A7C9-94DF-9C5F-6E8CD71A7FAB}"/>
                  </a:ext>
                </a:extLst>
              </p:cNvPr>
              <p:cNvSpPr txBox="1"/>
              <p:nvPr/>
            </p:nvSpPr>
            <p:spPr>
              <a:xfrm>
                <a:off x="-156856" y="2091249"/>
                <a:ext cx="7757603" cy="397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L" i="1" smtClean="0">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𝑆𝑅</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sSup>
                            <m:sSupPr>
                              <m:ctrlPr>
                                <a:rPr lang="en-IL" i="1">
                                  <a:solidFill>
                                    <a:srgbClr val="836967"/>
                                  </a:solidFill>
                                  <a:latin typeface="Cambria Math" panose="02040503050406030204" pitchFamily="18" charset="0"/>
                                </a:rPr>
                              </m:ctrlPr>
                            </m:sSupPr>
                            <m:e>
                              <m:r>
                                <a:rPr lang="en-IL" i="0">
                                  <a:latin typeface="Cambria Math" panose="02040503050406030204" pitchFamily="18" charset="0"/>
                                </a:rPr>
                                <m:t>,</m:t>
                              </m:r>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 </m:t>
                      </m:r>
                      <m:sSub>
                        <m:sSubPr>
                          <m:ctrlPr>
                            <a:rPr lang="en-IL" i="1">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𝑔𝑒𝑛𝑒𝑟𝑎𝑡𝑜𝑟</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US">
                              <a:latin typeface="Cambria Math" panose="02040503050406030204" pitchFamily="18" charset="0"/>
                            </a:rPr>
                            <m:t>λ</m:t>
                          </m:r>
                          <m:r>
                            <a:rPr lang="en-IL" i="1">
                              <a:latin typeface="Cambria Math" panose="02040503050406030204" pitchFamily="18" charset="0"/>
                            </a:rPr>
                            <m:t>𝐿</m:t>
                          </m:r>
                        </m:e>
                        <m:sub>
                          <m:r>
                            <a:rPr lang="en-IL" i="1">
                              <a:latin typeface="Cambria Math" panose="02040503050406030204" pitchFamily="18" charset="0"/>
                            </a:rPr>
                            <m:t>𝑐𝑜𝑛𝑡𝑒𝑛𝑡</m:t>
                          </m:r>
                        </m:sub>
                      </m:sSub>
                      <m:d>
                        <m:dPr>
                          <m:sepChr m:val=","/>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e>
                          <m:r>
                            <a:rPr lang="en-IL" i="1">
                              <a:latin typeface="Cambria Math" panose="02040503050406030204" pitchFamily="18" charset="0"/>
                            </a:rPr>
                            <m:t>𝐺</m:t>
                          </m:r>
                        </m:e>
                      </m:d>
                      <m:r>
                        <a:rPr lang="en-IL" i="0">
                          <a:latin typeface="Cambria Math" panose="02040503050406030204" pitchFamily="18" charset="0"/>
                        </a:rPr>
                        <m:t> </m:t>
                      </m:r>
                    </m:oMath>
                  </m:oMathPara>
                </a14:m>
                <a:endParaRPr lang="en-IL" dirty="0"/>
              </a:p>
            </p:txBody>
          </p:sp>
        </mc:Choice>
        <mc:Fallback xmlns="">
          <p:sp>
            <p:nvSpPr>
              <p:cNvPr id="8" name="TextBox 7">
                <a:extLst>
                  <a:ext uri="{FF2B5EF4-FFF2-40B4-BE49-F238E27FC236}">
                    <a16:creationId xmlns:a16="http://schemas.microsoft.com/office/drawing/2014/main" id="{CF4C2644-A7C9-94DF-9C5F-6E8CD71A7FAB}"/>
                  </a:ext>
                </a:extLst>
              </p:cNvPr>
              <p:cNvSpPr txBox="1">
                <a:spLocks noRot="1" noChangeAspect="1" noMove="1" noResize="1" noEditPoints="1" noAdjustHandles="1" noChangeArrowheads="1" noChangeShapeType="1" noTextEdit="1"/>
              </p:cNvSpPr>
              <p:nvPr/>
            </p:nvSpPr>
            <p:spPr>
              <a:xfrm>
                <a:off x="-156856" y="2091249"/>
                <a:ext cx="7757603" cy="397545"/>
              </a:xfrm>
              <a:prstGeom prst="rect">
                <a:avLst/>
              </a:prstGeom>
              <a:blipFill>
                <a:blip r:embed="rId4"/>
                <a:stretch>
                  <a:fillRect b="-123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1F31CC-3617-960F-AF39-16D45BC7FE77}"/>
                  </a:ext>
                </a:extLst>
              </p:cNvPr>
              <p:cNvSpPr txBox="1"/>
              <p:nvPr/>
            </p:nvSpPr>
            <p:spPr>
              <a:xfrm>
                <a:off x="-472510" y="1516631"/>
                <a:ext cx="8782499"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mtClean="0">
                          <a:latin typeface="Cambria Math" panose="02040503050406030204" pitchFamily="18" charset="0"/>
                        </a:rPr>
                        <m:t> </m:t>
                      </m:r>
                      <m:r>
                        <m:rPr>
                          <m:sty m:val="p"/>
                        </m:rPr>
                        <a:rPr lang="en-IL" i="0">
                          <a:latin typeface="Cambria Math" panose="02040503050406030204" pitchFamily="18" charset="0"/>
                        </a:rPr>
                        <m:t>L</m:t>
                      </m:r>
                      <m:d>
                        <m:dPr>
                          <m:ctrlPr>
                            <a:rPr lang="en-IL" i="1">
                              <a:solidFill>
                                <a:srgbClr val="836967"/>
                              </a:solidFill>
                              <a:latin typeface="Cambria Math" panose="02040503050406030204" pitchFamily="18" charset="0"/>
                            </a:rPr>
                          </m:ctrlPr>
                        </m:dPr>
                        <m:e>
                          <m:r>
                            <m:rPr>
                              <m:sty m:val="p"/>
                            </m:rPr>
                            <a:rPr lang="en-IL" i="0">
                              <a:latin typeface="Cambria Math" panose="02040503050406030204" pitchFamily="18" charset="0"/>
                            </a:rPr>
                            <m:t>G</m:t>
                          </m:r>
                          <m:r>
                            <a:rPr lang="en-IL" i="0">
                              <a:latin typeface="Cambria Math" panose="02040503050406030204" pitchFamily="18" charset="0"/>
                            </a:rPr>
                            <m:t>,</m:t>
                          </m:r>
                          <m:r>
                            <m:rPr>
                              <m:sty m:val="p"/>
                            </m:rPr>
                            <a:rPr lang="en-IL" i="0">
                              <a:latin typeface="Cambria Math" panose="02040503050406030204" pitchFamily="18" charset="0"/>
                            </a:rPr>
                            <m:t>D</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i="0">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i="0">
                                  <a:latin typeface="Cambria Math" panose="02040503050406030204" pitchFamily="18" charset="0"/>
                                </a:rPr>
                                <m:t> </m:t>
                              </m:r>
                              <m:r>
                                <m:rPr>
                                  <m:sty m:val="p"/>
                                </m:rPr>
                                <a:rPr lang="en-IL" i="0">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latin typeface="Cambria Math" panose="02040503050406030204" pitchFamily="18" charset="0"/>
                                </a:rPr>
                              </m:ctrlPr>
                            </m:dPr>
                            <m:e>
                              <m:r>
                                <m:rPr>
                                  <m:sty m:val="p"/>
                                </m:rPr>
                                <a:rPr lang="en-IL" i="0">
                                  <a:latin typeface="Cambria Math" panose="02040503050406030204" pitchFamily="18" charset="0"/>
                                </a:rPr>
                                <m:t>D</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d>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US" b="0" i="1" smtClean="0">
                                      <a:latin typeface="Cambria Math" panose="02040503050406030204" pitchFamily="18" charset="0"/>
                                    </a:rPr>
                                    <m:t>𝐿</m:t>
                                  </m:r>
                                  <m:r>
                                    <a:rPr lang="en-IL" i="1">
                                      <a:latin typeface="Cambria Math" panose="02040503050406030204" pitchFamily="18" charset="0"/>
                                    </a:rPr>
                                    <m:t>𝑅</m:t>
                                  </m:r>
                                </m:sup>
                              </m:sSup>
                              <m:r>
                                <a:rPr lang="en-IL">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a:latin typeface="Cambria Math" panose="02040503050406030204" pitchFamily="18" charset="0"/>
                                    </a:rPr>
                                    <m:t> </m:t>
                                  </m:r>
                                  <m:r>
                                    <m:rPr>
                                      <m:sty m:val="p"/>
                                    </m:rPr>
                                    <a:rPr lang="en-IL">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solidFill>
                                        <a:srgbClr val="836967"/>
                                      </a:solidFill>
                                      <a:latin typeface="Cambria Math" panose="02040503050406030204" pitchFamily="18" charset="0"/>
                                    </a:rPr>
                                  </m:ctrlPr>
                                </m:dPr>
                                <m:e>
                                  <m:r>
                                    <a:rPr lang="en-IL" i="0">
                                      <a:latin typeface="Cambria Math" panose="02040503050406030204" pitchFamily="18" charset="0"/>
                                    </a:rPr>
                                    <m:t>1</m:t>
                                  </m:r>
                                  <m:r>
                                    <a:rPr lang="en-IL" i="0">
                                      <a:latin typeface="Cambria Math" panose="02040503050406030204" pitchFamily="18" charset="0"/>
                                    </a:rPr>
                                    <m:t>−</m:t>
                                  </m:r>
                                  <m:r>
                                    <m:rPr>
                                      <m:sty m:val="p"/>
                                    </m:rPr>
                                    <a:rPr lang="en-IL" i="0">
                                      <a:latin typeface="Cambria Math" panose="02040503050406030204" pitchFamily="18" charset="0"/>
                                    </a:rPr>
                                    <m:t>D</m:t>
                                  </m:r>
                                  <m:d>
                                    <m:dPr>
                                      <m:ctrlPr>
                                        <a:rPr lang="en-IL" i="1">
                                          <a:solidFill>
                                            <a:srgbClr val="836967"/>
                                          </a:solidFill>
                                          <a:latin typeface="Cambria Math" panose="02040503050406030204" pitchFamily="18" charset="0"/>
                                        </a:rPr>
                                      </m:ctrlPr>
                                    </m:dPr>
                                    <m:e>
                                      <m:r>
                                        <a:rPr lang="en-IL" i="1">
                                          <a:latin typeface="Cambria Math" panose="02040503050406030204" pitchFamily="18" charset="0"/>
                                        </a:rPr>
                                        <m:t>𝐺</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d>
                                    </m:e>
                                  </m:d>
                                </m:e>
                              </m:d>
                            </m:e>
                          </m:d>
                        </m:e>
                      </m:d>
                    </m:oMath>
                  </m:oMathPara>
                </a14:m>
                <a:endParaRPr lang="en-IL" dirty="0"/>
              </a:p>
            </p:txBody>
          </p:sp>
        </mc:Choice>
        <mc:Fallback xmlns="">
          <p:sp>
            <p:nvSpPr>
              <p:cNvPr id="10" name="TextBox 9">
                <a:extLst>
                  <a:ext uri="{FF2B5EF4-FFF2-40B4-BE49-F238E27FC236}">
                    <a16:creationId xmlns:a16="http://schemas.microsoft.com/office/drawing/2014/main" id="{8B1F31CC-3617-960F-AF39-16D45BC7FE77}"/>
                  </a:ext>
                </a:extLst>
              </p:cNvPr>
              <p:cNvSpPr txBox="1">
                <a:spLocks noRot="1" noChangeAspect="1" noMove="1" noResize="1" noEditPoints="1" noAdjustHandles="1" noChangeArrowheads="1" noChangeShapeType="1" noTextEdit="1"/>
              </p:cNvSpPr>
              <p:nvPr/>
            </p:nvSpPr>
            <p:spPr>
              <a:xfrm>
                <a:off x="-472510" y="1516631"/>
                <a:ext cx="8782499" cy="714683"/>
              </a:xfrm>
              <a:prstGeom prst="rect">
                <a:avLst/>
              </a:prstGeom>
              <a:blipFill>
                <a:blip r:embed="rId5"/>
                <a:stretch>
                  <a:fillRect/>
                </a:stretch>
              </a:blipFill>
            </p:spPr>
            <p:txBody>
              <a:bodyPr/>
              <a:lstStyle/>
              <a:p>
                <a:r>
                  <a:rPr lang="en-IL">
                    <a:noFill/>
                  </a:rPr>
                  <a:t> </a:t>
                </a:r>
              </a:p>
            </p:txBody>
          </p:sp>
        </mc:Fallback>
      </mc:AlternateContent>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668818" y="1633080"/>
            <a:ext cx="10325000" cy="3564436"/>
          </a:xfrm>
        </p:spPr>
        <p:txBody>
          <a:bodyPr/>
          <a:lstStyle/>
          <a:p>
            <a:pPr algn="r" rtl="1"/>
            <a:r>
              <a:rPr lang="he-IL" sz="2000" dirty="0"/>
              <a:t>פונקציית הפסד הדסקרימנטור</a:t>
            </a:r>
          </a:p>
          <a:p>
            <a:pPr algn="r" rtl="1"/>
            <a:r>
              <a:rPr lang="he-IL" sz="2000" dirty="0"/>
              <a:t>פונקציית הפסד הגנרטור </a:t>
            </a:r>
            <a:r>
              <a:rPr lang="en-US" sz="2000" dirty="0"/>
              <a:t>Perceptual loss</a:t>
            </a:r>
            <a:r>
              <a:rPr lang="he-IL" sz="2000" dirty="0"/>
              <a:t>  </a:t>
            </a:r>
          </a:p>
          <a:p>
            <a:pPr algn="r" rtl="1"/>
            <a:r>
              <a:rPr lang="he-IL" sz="2000" dirty="0"/>
              <a:t>פונקציית הפסד הגנרטור מורכבת משתי חלקים, רכיב ה </a:t>
            </a:r>
            <a:r>
              <a:rPr lang="en-US" sz="2000" dirty="0"/>
              <a:t>content</a:t>
            </a:r>
            <a:r>
              <a:rPr lang="he-IL" sz="2000" dirty="0"/>
              <a:t> אשר מטרות לשמור על מבנה מאפייני התמונה הנוצרת דומה למבנה מאפייני תמונת המקור. רכיב הגנרטור אשר מטרותו לייצר טקטורות דומות לטקסטורות שנדגמו מתמונת אמיתיות שאיתם אומנה הארכיטקטורה.</a:t>
            </a:r>
          </a:p>
          <a:p>
            <a:pPr algn="r" rtl="1"/>
            <a:r>
              <a:rPr lang="he-IL" sz="2000" dirty="0"/>
              <a:t>שימוש בארכיטקטורת </a:t>
            </a:r>
            <a:r>
              <a:rPr lang="en-US" sz="2000" dirty="0"/>
              <a:t>GAN</a:t>
            </a:r>
            <a:r>
              <a:rPr lang="he-IL" sz="2000" dirty="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2000" dirty="0"/>
          </a:p>
          <a:p>
            <a:pPr algn="r" rtl="1"/>
            <a:r>
              <a:rPr lang="he-IL" sz="2000" dirty="0"/>
              <a:t>נשים לב כי התמונה ב </a:t>
            </a:r>
            <a:r>
              <a:rPr lang="en-US" sz="2000" dirty="0"/>
              <a:t>SRRESNET </a:t>
            </a:r>
            <a:r>
              <a:rPr lang="he-IL" sz="2000" dirty="0"/>
              <a:t> אכן יותר קרובה לתמונת המקור אבל </a:t>
            </a:r>
            <a:r>
              <a:rPr lang="en-US" sz="2000" dirty="0"/>
              <a:t>SRGAN </a:t>
            </a:r>
            <a:r>
              <a:rPr lang="he-IL" sz="2000" dirty="0"/>
              <a:t> יותר חדה </a:t>
            </a:r>
          </a:p>
          <a:p>
            <a:pPr algn="r" rtl="1"/>
            <a:endParaRPr lang="he-IL" sz="2000" dirty="0"/>
          </a:p>
          <a:p>
            <a:pPr algn="r" rtl="1"/>
            <a:endParaRPr lang="he-IL" dirty="0"/>
          </a:p>
        </p:txBody>
      </p:sp>
      <p:pic>
        <p:nvPicPr>
          <p:cNvPr id="21" name="Picture 20">
            <a:extLst>
              <a:ext uri="{FF2B5EF4-FFF2-40B4-BE49-F238E27FC236}">
                <a16:creationId xmlns:a16="http://schemas.microsoft.com/office/drawing/2014/main" id="{9F7ADC11-4D6C-C074-5F8B-02CEA9FB66C2}"/>
              </a:ext>
            </a:extLst>
          </p:cNvPr>
          <p:cNvPicPr>
            <a:picLocks noChangeAspect="1"/>
          </p:cNvPicPr>
          <p:nvPr/>
        </p:nvPicPr>
        <p:blipFill>
          <a:blip r:embed="rId6"/>
          <a:stretch>
            <a:fillRect/>
          </a:stretch>
        </p:blipFill>
        <p:spPr>
          <a:xfrm>
            <a:off x="842617" y="4369207"/>
            <a:ext cx="4244883" cy="2450654"/>
          </a:xfrm>
          <a:prstGeom prst="rect">
            <a:avLst/>
          </a:prstGeom>
        </p:spPr>
      </p:pic>
    </p:spTree>
    <p:extLst>
      <p:ext uri="{BB962C8B-B14F-4D97-AF65-F5344CB8AC3E}">
        <p14:creationId xmlns:p14="http://schemas.microsoft.com/office/powerpoint/2010/main" val="401750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222F-8ABB-F350-4421-113259339A18}"/>
              </a:ext>
            </a:extLst>
          </p:cNvPr>
          <p:cNvSpPr>
            <a:spLocks noGrp="1"/>
          </p:cNvSpPr>
          <p:nvPr>
            <p:ph type="title"/>
          </p:nvPr>
        </p:nvSpPr>
        <p:spPr/>
        <p:txBody>
          <a:bodyPr/>
          <a:lstStyle/>
          <a:p>
            <a:pPr algn="r"/>
            <a:r>
              <a:rPr lang="en-US" dirty="0" err="1"/>
              <a:t>SrGan</a:t>
            </a:r>
            <a:r>
              <a:rPr lang="en-US" dirty="0"/>
              <a:t> </a:t>
            </a:r>
            <a:r>
              <a:rPr lang="he-IL" dirty="0"/>
              <a:t>אימון </a:t>
            </a:r>
            <a:endParaRPr lang="en-IL" dirty="0"/>
          </a:p>
        </p:txBody>
      </p:sp>
      <p:pic>
        <p:nvPicPr>
          <p:cNvPr id="4" name="Picture 3" descr="A blurry image of a person&#10;&#10;Description automatically generated with medium confidence">
            <a:extLst>
              <a:ext uri="{FF2B5EF4-FFF2-40B4-BE49-F238E27FC236}">
                <a16:creationId xmlns:a16="http://schemas.microsoft.com/office/drawing/2014/main" id="{75E2F696-0607-6F28-169C-AD6BA7FC8B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082800"/>
            <a:ext cx="914400" cy="914400"/>
          </a:xfrm>
          <a:prstGeom prst="rect">
            <a:avLst/>
          </a:prstGeom>
          <a:noFill/>
          <a:ln>
            <a:noFill/>
          </a:ln>
        </p:spPr>
      </p:pic>
      <p:pic>
        <p:nvPicPr>
          <p:cNvPr id="5" name="Picture 4" descr="A person with dark hair&#10;&#10;Description automatically generated with low confidence">
            <a:extLst>
              <a:ext uri="{FF2B5EF4-FFF2-40B4-BE49-F238E27FC236}">
                <a16:creationId xmlns:a16="http://schemas.microsoft.com/office/drawing/2014/main" id="{D41E5FC7-4C6A-A63A-5F4F-D84FF313A3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575" y="2082800"/>
            <a:ext cx="914400" cy="914400"/>
          </a:xfrm>
          <a:prstGeom prst="rect">
            <a:avLst/>
          </a:prstGeom>
          <a:noFill/>
          <a:ln>
            <a:noFill/>
          </a:ln>
        </p:spPr>
      </p:pic>
      <p:pic>
        <p:nvPicPr>
          <p:cNvPr id="6" name="Picture 5">
            <a:extLst>
              <a:ext uri="{FF2B5EF4-FFF2-40B4-BE49-F238E27FC236}">
                <a16:creationId xmlns:a16="http://schemas.microsoft.com/office/drawing/2014/main" id="{C2F77373-D2F3-38D8-F03D-8C25AEAC4D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0070" y="2773961"/>
            <a:ext cx="230505" cy="230505"/>
          </a:xfrm>
          <a:prstGeom prst="rect">
            <a:avLst/>
          </a:prstGeom>
          <a:noFill/>
          <a:ln>
            <a:noFill/>
          </a:ln>
        </p:spPr>
      </p:pic>
      <p:pic>
        <p:nvPicPr>
          <p:cNvPr id="7" name="Picture 20" descr="A person with long hair and beard&#10;&#10;Description automatically generated with low confidence">
            <a:extLst>
              <a:ext uri="{FF2B5EF4-FFF2-40B4-BE49-F238E27FC236}">
                <a16:creationId xmlns:a16="http://schemas.microsoft.com/office/drawing/2014/main" id="{61A75993-B139-5027-8480-9D78301DB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299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BADB5EB2-6125-4EDD-12DF-74CBE02A3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30023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B77A3808-4160-07FC-66D5-4A8FEAFCE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367978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A person with a beard&#10;&#10;Description automatically generated with low confidence">
            <a:extLst>
              <a:ext uri="{FF2B5EF4-FFF2-40B4-BE49-F238E27FC236}">
                <a16:creationId xmlns:a16="http://schemas.microsoft.com/office/drawing/2014/main" id="{DA2E3476-61ED-782E-8BFA-77EA290F3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975" y="39083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A45A35A0-3A95-913E-6251-822FC16D5C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575" y="39167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5F2D2E55-2CD6-68D4-FF9B-3F08BBAD9A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928" y="460042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A close-up of a person&#10;&#10;Description automatically generated">
            <a:extLst>
              <a:ext uri="{FF2B5EF4-FFF2-40B4-BE49-F238E27FC236}">
                <a16:creationId xmlns:a16="http://schemas.microsoft.com/office/drawing/2014/main" id="{DBA3A15E-2014-82E8-10AD-BC04FE6E17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4025" y="48227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AB2D532C-47C1-DF5F-B065-68DC725B0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530" y="48302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5299AD32-5F54-A72A-D809-FF5B24226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930" y="5523476"/>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descr="A close-up of a person's face&#10;&#10;Description automatically generated">
            <a:extLst>
              <a:ext uri="{FF2B5EF4-FFF2-40B4-BE49-F238E27FC236}">
                <a16:creationId xmlns:a16="http://schemas.microsoft.com/office/drawing/2014/main" id="{FD5857C4-7EED-99CE-A555-CB29289F1D36}"/>
              </a:ext>
            </a:extLst>
          </p:cNvPr>
          <p:cNvPicPr>
            <a:picLocks noGrp="1" noChangeAspect="1"/>
          </p:cNvPicPr>
          <p:nvPr>
            <p:ph idx="1"/>
          </p:nvPr>
        </p:nvPicPr>
        <p:blipFill>
          <a:blip r:embed="rId15">
            <a:extLst>
              <a:ext uri="{28A0092B-C50C-407E-A947-70E740481C1C}">
                <a14:useLocalDpi xmlns:a14="http://schemas.microsoft.com/office/drawing/2010/main" val="0"/>
              </a:ext>
            </a:extLst>
          </a:blip>
          <a:srcRect/>
          <a:stretch>
            <a:fillRect/>
          </a:stretch>
        </p:blipFill>
        <p:spPr bwMode="auto">
          <a:xfrm>
            <a:off x="2627520" y="4830211"/>
            <a:ext cx="914400" cy="914400"/>
          </a:xfrm>
          <a:prstGeom prst="rect">
            <a:avLst/>
          </a:prstGeom>
          <a:noFill/>
          <a:ln>
            <a:noFill/>
          </a:ln>
        </p:spPr>
      </p:pic>
      <p:pic>
        <p:nvPicPr>
          <p:cNvPr id="17" name="Picture 16" descr="A person with a goatee&#10;&#10;Description automatically generated with low confidence">
            <a:extLst>
              <a:ext uri="{FF2B5EF4-FFF2-40B4-BE49-F238E27FC236}">
                <a16:creationId xmlns:a16="http://schemas.microsoft.com/office/drawing/2014/main" id="{23A5CA38-A1B7-5D94-5786-396FA797048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17995" y="3916747"/>
            <a:ext cx="914400" cy="914400"/>
          </a:xfrm>
          <a:prstGeom prst="rect">
            <a:avLst/>
          </a:prstGeom>
          <a:noFill/>
          <a:ln>
            <a:noFill/>
          </a:ln>
        </p:spPr>
      </p:pic>
      <p:pic>
        <p:nvPicPr>
          <p:cNvPr id="18" name="Picture 17" descr="A person with long hair and beard&#10;&#10;Description automatically generated with medium confidence">
            <a:extLst>
              <a:ext uri="{FF2B5EF4-FFF2-40B4-BE49-F238E27FC236}">
                <a16:creationId xmlns:a16="http://schemas.microsoft.com/office/drawing/2014/main" id="{F2083F6E-2219-7DB5-4B4C-4F9623BD7530}"/>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619375" y="3001549"/>
            <a:ext cx="914400" cy="914400"/>
          </a:xfrm>
          <a:prstGeom prst="rect">
            <a:avLst/>
          </a:prstGeom>
          <a:noFill/>
          <a:ln>
            <a:noFill/>
          </a:ln>
        </p:spPr>
      </p:pic>
      <p:pic>
        <p:nvPicPr>
          <p:cNvPr id="19" name="Picture 18">
            <a:extLst>
              <a:ext uri="{FF2B5EF4-FFF2-40B4-BE49-F238E27FC236}">
                <a16:creationId xmlns:a16="http://schemas.microsoft.com/office/drawing/2014/main" id="{D8BCFAA7-5D7E-4BE5-B551-FD9AAE6C32AF}"/>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609374" y="2086025"/>
            <a:ext cx="914400" cy="914400"/>
          </a:xfrm>
          <a:prstGeom prst="rect">
            <a:avLst/>
          </a:prstGeom>
          <a:noFill/>
          <a:ln>
            <a:noFill/>
          </a:ln>
        </p:spPr>
      </p:pic>
      <p:pic>
        <p:nvPicPr>
          <p:cNvPr id="21" name="Picture 20">
            <a:extLst>
              <a:ext uri="{FF2B5EF4-FFF2-40B4-BE49-F238E27FC236}">
                <a16:creationId xmlns:a16="http://schemas.microsoft.com/office/drawing/2014/main" id="{84BA4D79-39A3-3C93-5701-27A554E584BD}"/>
              </a:ext>
            </a:extLst>
          </p:cNvPr>
          <p:cNvPicPr>
            <a:picLocks noChangeAspect="1"/>
          </p:cNvPicPr>
          <p:nvPr/>
        </p:nvPicPr>
        <p:blipFill>
          <a:blip r:embed="rId19"/>
          <a:stretch>
            <a:fillRect/>
          </a:stretch>
        </p:blipFill>
        <p:spPr>
          <a:xfrm>
            <a:off x="5186010" y="3794085"/>
            <a:ext cx="6268679" cy="2509106"/>
          </a:xfrm>
          <a:prstGeom prst="rect">
            <a:avLst/>
          </a:prstGeom>
        </p:spPr>
      </p:pic>
      <p:sp>
        <p:nvSpPr>
          <p:cNvPr id="22" name="Content Placeholder 2">
            <a:extLst>
              <a:ext uri="{FF2B5EF4-FFF2-40B4-BE49-F238E27FC236}">
                <a16:creationId xmlns:a16="http://schemas.microsoft.com/office/drawing/2014/main" id="{B5570FAB-1D8C-3D5D-E93B-CDDFA48BF817}"/>
              </a:ext>
            </a:extLst>
          </p:cNvPr>
          <p:cNvSpPr txBox="1">
            <a:spLocks/>
          </p:cNvSpPr>
          <p:nvPr/>
        </p:nvSpPr>
        <p:spPr>
          <a:xfrm>
            <a:off x="1483718" y="1246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rtl="1">
              <a:lnSpc>
                <a:spcPct val="150000"/>
              </a:lnSpc>
              <a:spcAft>
                <a:spcPts val="800"/>
              </a:spcAft>
              <a:buNone/>
            </a:pPr>
            <a:r>
              <a:rPr lang="he-IL" sz="2000" dirty="0"/>
              <a:t>מתחילים אימון ממשקולות מאותחלים</a:t>
            </a:r>
            <a:r>
              <a:rPr lang="en-US" sz="2000" dirty="0"/>
              <a:t>  </a:t>
            </a:r>
            <a:r>
              <a:rPr lang="he-IL" sz="2000" dirty="0"/>
              <a:t>אשר למדו את הבסיס להגדלת התמונה  לאחר אימון </a:t>
            </a:r>
            <a:r>
              <a:rPr lang="en-US" sz="2000" dirty="0" err="1"/>
              <a:t>SrResnet</a:t>
            </a:r>
            <a:r>
              <a:rPr lang="he-IL" sz="2000" dirty="0"/>
              <a:t>.</a:t>
            </a:r>
          </a:p>
          <a:p>
            <a:pPr marL="457200" lvl="1" indent="0" algn="just" rtl="1">
              <a:lnSpc>
                <a:spcPct val="150000"/>
              </a:lnSpc>
              <a:spcAft>
                <a:spcPts val="800"/>
              </a:spcAft>
              <a:buNone/>
            </a:pPr>
            <a:r>
              <a:rPr lang="he-IL" sz="2000" dirty="0"/>
              <a:t>נוצרו תמונות חדות יותר באימון </a:t>
            </a:r>
            <a:r>
              <a:rPr lang="en-US" sz="2000" dirty="0" err="1"/>
              <a:t>SrGan</a:t>
            </a:r>
            <a:endParaRPr lang="he-IL" sz="2000" dirty="0"/>
          </a:p>
          <a:p>
            <a:pPr marL="457200" lvl="1" indent="0" algn="just" rtl="1">
              <a:lnSpc>
                <a:spcPct val="150000"/>
              </a:lnSpc>
              <a:spcAft>
                <a:spcPts val="800"/>
              </a:spcAft>
              <a:buNone/>
            </a:pPr>
            <a:r>
              <a:rPr lang="he-IL" sz="2000" dirty="0"/>
              <a:t>אימון רשת הגנרטור מושפע מהמשוב שמגיע מרשת הדסקרימינטור</a:t>
            </a:r>
          </a:p>
          <a:p>
            <a:pPr marL="457200" lvl="1" indent="0" algn="just" rtl="1">
              <a:lnSpc>
                <a:spcPct val="150000"/>
              </a:lnSpc>
              <a:spcAft>
                <a:spcPts val="800"/>
              </a:spcAft>
              <a:buNone/>
            </a:pPr>
            <a:r>
              <a:rPr lang="he-IL" sz="2000" dirty="0"/>
              <a:t>ערכים אפסיים לפונקציית ההפסד לרשת הדסקרימנטור לאחר 1.2 מליון צעדיים</a:t>
            </a:r>
          </a:p>
          <a:p>
            <a:pPr marL="457200" lvl="1" indent="0" algn="just" rtl="1">
              <a:lnSpc>
                <a:spcPct val="150000"/>
              </a:lnSpc>
              <a:spcAft>
                <a:spcPts val="800"/>
              </a:spcAft>
              <a:buNone/>
            </a:pPr>
            <a:endParaRPr lang="he-IL" dirty="0"/>
          </a:p>
        </p:txBody>
      </p:sp>
      <p:sp>
        <p:nvSpPr>
          <p:cNvPr id="23" name="Title 1">
            <a:extLst>
              <a:ext uri="{FF2B5EF4-FFF2-40B4-BE49-F238E27FC236}">
                <a16:creationId xmlns:a16="http://schemas.microsoft.com/office/drawing/2014/main" id="{964A7B47-2BFB-414B-B613-193ADD75F111}"/>
              </a:ext>
            </a:extLst>
          </p:cNvPr>
          <p:cNvSpPr txBox="1">
            <a:spLocks/>
          </p:cNvSpPr>
          <p:nvPr/>
        </p:nvSpPr>
        <p:spPr>
          <a:xfrm>
            <a:off x="-1" y="1739043"/>
            <a:ext cx="3412503"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r>
              <a:rPr lang="en-US" dirty="0"/>
              <a:t>        </a:t>
            </a:r>
            <a:r>
              <a:rPr lang="en-US" dirty="0" err="1"/>
              <a:t>SRGan</a:t>
            </a:r>
            <a:endParaRPr lang="en-IL" dirty="0"/>
          </a:p>
        </p:txBody>
      </p:sp>
    </p:spTree>
    <p:extLst>
      <p:ext uri="{BB962C8B-B14F-4D97-AF65-F5344CB8AC3E}">
        <p14:creationId xmlns:p14="http://schemas.microsoft.com/office/powerpoint/2010/main" val="41564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C0F7-308D-6C96-DF8A-5F0C0DB6DED0}"/>
              </a:ext>
            </a:extLst>
          </p:cNvPr>
          <p:cNvSpPr>
            <a:spLocks noGrp="1"/>
          </p:cNvSpPr>
          <p:nvPr>
            <p:ph type="title"/>
          </p:nvPr>
        </p:nvSpPr>
        <p:spPr/>
        <p:txBody>
          <a:bodyPr/>
          <a:lstStyle/>
          <a:p>
            <a:pPr algn="r" rtl="1"/>
            <a:r>
              <a:rPr lang="he-IL" dirty="0"/>
              <a:t>הערכת תוצאות</a:t>
            </a:r>
            <a:endParaRPr lang="en-IL" dirty="0"/>
          </a:p>
        </p:txBody>
      </p:sp>
      <p:sp>
        <p:nvSpPr>
          <p:cNvPr id="3" name="Content Placeholder 2">
            <a:extLst>
              <a:ext uri="{FF2B5EF4-FFF2-40B4-BE49-F238E27FC236}">
                <a16:creationId xmlns:a16="http://schemas.microsoft.com/office/drawing/2014/main" id="{2912693C-5D2C-7325-238D-CFE2E2899B85}"/>
              </a:ext>
            </a:extLst>
          </p:cNvPr>
          <p:cNvSpPr>
            <a:spLocks noGrp="1"/>
          </p:cNvSpPr>
          <p:nvPr>
            <p:ph idx="1"/>
          </p:nvPr>
        </p:nvSpPr>
        <p:spPr>
          <a:xfrm>
            <a:off x="361603" y="1559616"/>
            <a:ext cx="11287298" cy="5090565"/>
          </a:xfrm>
        </p:spPr>
        <p:txBody>
          <a:bodyPr>
            <a:noAutofit/>
          </a:bodyPr>
          <a:lstStyle/>
          <a:p>
            <a:pPr algn="r" rtl="1"/>
            <a:r>
              <a:rPr lang="he-IL" sz="2400" dirty="0">
                <a:effectLst/>
                <a:ea typeface="Calibri" panose="020F0502020204030204" pitchFamily="34" charset="0"/>
                <a:cs typeface="David" panose="020E0502060401010101" pitchFamily="34" charset="-79"/>
              </a:rPr>
              <a:t>אלגוריתמים המשתמשים בארכיטקטורה של רשתות יריבות, מייצרים תמונות איכותיות אך לא בהכרח התמונות הכי קרובות לתמונות המקור שרוצים לשחזר, הסיבה לכך היא שהאלגוריתמים מתמקדים בשיפור איכות התמונה על חשבון דיוק השחזור.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אין הגדרה מסויימת איך התמונות הסופיות בתוצרי הרשת אמורים להראות. האם ייצור תמונה עם מאפיינים חדים אך שונים במיקצת מהמקור עדיף על תמונה מטושטשת במיקצת אבל עם מאפיינים דומים למקור?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השוואה בין ארכיטקטורת לרשתות יריבות זו משימה קשה. </a:t>
            </a:r>
            <a:r>
              <a:rPr lang="he-IL" sz="2400" dirty="0">
                <a:latin typeface="Calibri" panose="020F0502020204030204" pitchFamily="34" charset="0"/>
                <a:ea typeface="Calibri" panose="020F0502020204030204" pitchFamily="34" charset="0"/>
                <a:cs typeface="David" panose="020E0502060401010101" pitchFamily="34" charset="-79"/>
              </a:rPr>
              <a:t>למשל כל ארכיטקטורה יצרה מאפיינים משלה, איך משווים בין מאפיינים שונים מי קרוב יותר? או לאיזה מדד נותנים עדיפות בציון, לחדות או לדיוק?</a:t>
            </a:r>
            <a:endParaRPr lang="en-IL" sz="24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בעבודה המסכמת במקטע 5 אני מתאר בהרחבה כמה מדדים להשווה בין תוצרי הרשתות ומה היתרון של כל אחד על פני האחר.</a:t>
            </a:r>
          </a:p>
          <a:p>
            <a:pPr algn="r" rtl="1"/>
            <a:r>
              <a:rPr lang="he-IL" sz="2400" dirty="0">
                <a:latin typeface="Calibri" panose="020F0502020204030204" pitchFamily="34" charset="0"/>
                <a:ea typeface="Calibri" panose="020F0502020204030204" pitchFamily="34" charset="0"/>
                <a:cs typeface="David" panose="020E0502060401010101" pitchFamily="34" charset="-79"/>
              </a:rPr>
              <a:t>בעבודה זו התמקדתי ב 3 מדדים אשר משווים בין הארכיטקטרות בשתי מובנים, מדדי </a:t>
            </a:r>
            <a:r>
              <a:rPr lang="en-US" sz="2400" dirty="0">
                <a:latin typeface="Calibri" panose="020F0502020204030204" pitchFamily="34" charset="0"/>
                <a:ea typeface="Calibri" panose="020F0502020204030204" pitchFamily="34" charset="0"/>
                <a:cs typeface="David" panose="020E0502060401010101" pitchFamily="34" charset="-79"/>
              </a:rPr>
              <a:t>PSNR </a:t>
            </a:r>
            <a:r>
              <a:rPr lang="he-IL" sz="2400" dirty="0">
                <a:latin typeface="Calibri" panose="020F0502020204030204" pitchFamily="34" charset="0"/>
                <a:ea typeface="Calibri" panose="020F0502020204030204" pitchFamily="34" charset="0"/>
                <a:cs typeface="David" panose="020E0502060401010101" pitchFamily="34" charset="-79"/>
              </a:rPr>
              <a:t> ו </a:t>
            </a:r>
            <a:r>
              <a:rPr lang="en-US" sz="2400" dirty="0">
                <a:latin typeface="Calibri" panose="020F0502020204030204" pitchFamily="34" charset="0"/>
                <a:ea typeface="Calibri" panose="020F0502020204030204" pitchFamily="34" charset="0"/>
                <a:cs typeface="David" panose="020E0502060401010101" pitchFamily="34" charset="-79"/>
              </a:rPr>
              <a:t>SSIM </a:t>
            </a:r>
            <a:r>
              <a:rPr lang="he-IL" sz="2400" dirty="0">
                <a:latin typeface="Calibri" panose="020F0502020204030204" pitchFamily="34" charset="0"/>
                <a:ea typeface="Calibri" panose="020F0502020204030204" pitchFamily="34" charset="0"/>
                <a:cs typeface="David" panose="020E0502060401010101" pitchFamily="34" charset="-79"/>
              </a:rPr>
              <a:t> אשר משווים כמה תמונה אחת קרובה לשניה מבחינת מרחק פיקסלים. ומדד </a:t>
            </a:r>
            <a:r>
              <a:rPr lang="en-US" sz="2400" dirty="0">
                <a:latin typeface="Calibri" panose="020F0502020204030204" pitchFamily="34" charset="0"/>
                <a:ea typeface="Calibri" panose="020F0502020204030204" pitchFamily="34" charset="0"/>
                <a:cs typeface="David" panose="020E0502060401010101" pitchFamily="34" charset="-79"/>
              </a:rPr>
              <a:t>FID </a:t>
            </a:r>
            <a:r>
              <a:rPr lang="he-IL" sz="2400" dirty="0">
                <a:latin typeface="Calibri" panose="020F0502020204030204" pitchFamily="34" charset="0"/>
                <a:ea typeface="Calibri" panose="020F0502020204030204" pitchFamily="34" charset="0"/>
                <a:cs typeface="David" panose="020E0502060401010101" pitchFamily="34" charset="-79"/>
              </a:rPr>
              <a:t> אשר משווה כמה מאפיינים בין מקבצי תמונות דומים.</a:t>
            </a:r>
          </a:p>
        </p:txBody>
      </p:sp>
    </p:spTree>
    <p:extLst>
      <p:ext uri="{BB962C8B-B14F-4D97-AF65-F5344CB8AC3E}">
        <p14:creationId xmlns:p14="http://schemas.microsoft.com/office/powerpoint/2010/main" val="1791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fontScale="90000"/>
          </a:bodyPr>
          <a:lstStyle/>
          <a:p>
            <a:pPr algn="r" rtl="1"/>
            <a:br>
              <a:rPr lang="en-US" dirty="0"/>
            </a:br>
            <a:r>
              <a:rPr lang="he-IL" dirty="0"/>
              <a:t>מרחק פיקסלים -</a:t>
            </a:r>
            <a:r>
              <a:rPr lang="en-US" dirty="0"/>
              <a:t>PSNR</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776804" y="1768631"/>
                <a:ext cx="10325000" cy="3564436"/>
              </a:xfrm>
            </p:spPr>
            <p:txBody>
              <a:bodyPr/>
              <a:lstStyle/>
              <a:p>
                <a:pPr lvl="1" algn="r" rtl="1"/>
                <a:r>
                  <a:rPr lang="he-IL" dirty="0"/>
                  <a:t>קל לחישוב</a:t>
                </a:r>
              </a:p>
              <a:p>
                <a:pPr lvl="1" algn="r" rtl="1"/>
                <a:r>
                  <a:rPr lang="he-IL" dirty="0"/>
                  <a:t>לא מותאם לתפישה האנושית, עבור שינויים שונים בתמונה נוכל לקבל אותו </a:t>
                </a:r>
                <a:r>
                  <a:rPr lang="en-US" dirty="0"/>
                  <a:t>MSE</a:t>
                </a:r>
                <a:r>
                  <a:rPr lang="he-IL" dirty="0"/>
                  <a:t>.</a:t>
                </a:r>
                <a:endParaRPr lang="en-US" dirty="0"/>
              </a:p>
              <a:p>
                <a:pPr lvl="1" algn="r" rtl="1"/>
                <a:r>
                  <a:rPr lang="he-IL" dirty="0"/>
                  <a:t>תזוזה של פיקסל אחד יכולה לגרום לערכים נמוכים, למרות שבעיין האנושית הדבר לא יורגש</a:t>
                </a:r>
              </a:p>
              <a:p>
                <a:pPr lvl="1" algn="r" rtl="1"/>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𝑀𝑆𝐸</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𝑚𝑛</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begChr m:val="|"/>
                                    <m:endChr m:val="|"/>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𝐼</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𝐾</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e>
                                </m:d>
                              </m:e>
                              <m:sup>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nary>
                      </m:e>
                    </m:nary>
                  </m:oMath>
                </a14:m>
                <a:endParaRPr lang="he-IL" dirty="0"/>
              </a:p>
              <a:p>
                <a:pPr lvl="1" algn="r" rtl="1"/>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𝑃𝑆𝑁𝑅</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10</m:t>
                    </m:r>
                    <m:func>
                      <m:funcPr>
                        <m:ctrlPr>
                          <a:rPr lang="en-IL" sz="18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Arial" panose="020B0604020202020204" pitchFamily="34" charset="0"/>
                          </a:rPr>
                          <m:t>log</m:t>
                        </m:r>
                      </m:fName>
                      <m:e>
                        <m:d>
                          <m:dPr>
                            <m:ctrlPr>
                              <a:rPr lang="en-IL" sz="1800" i="1">
                                <a:effectLst/>
                                <a:latin typeface="Cambria Math" panose="02040503050406030204" pitchFamily="18" charset="0"/>
                                <a:ea typeface="Times New Roman" panose="02020603050405020304" pitchFamily="18" charset="0"/>
                              </a:rPr>
                            </m:ctrlPr>
                          </m:dPr>
                          <m:e>
                            <m:f>
                              <m:fPr>
                                <m:ctrlPr>
                                  <a:rPr lang="en-IL"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Arial" panose="020B0604020202020204" pitchFamily="34" charset="0"/>
                                  </a:rPr>
                                  <m:t>𝑀𝐴</m:t>
                                </m:r>
                                <m:sSup>
                                  <m:sSupPr>
                                    <m:ctrlPr>
                                      <a:rPr lang="en-IL" sz="1800" i="1">
                                        <a:effectLst/>
                                        <a:latin typeface="Cambria Math" panose="02040503050406030204" pitchFamily="18" charset="0"/>
                                        <a:ea typeface="Times New Roman" panose="02020603050405020304" pitchFamily="18" charset="0"/>
                                      </a:rPr>
                                    </m:ctrlPr>
                                  </m:sSupPr>
                                  <m:e>
                                    <m:sSub>
                                      <m:sSubPr>
                                        <m:ctrlPr>
                                          <a:rPr lang="en-IL"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𝑖𝑗</m:t>
                                        </m:r>
                                      </m:sub>
                                    </m:sSub>
                                  </m:e>
                                  <m:sup>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p>
                                </m:sSup>
                              </m:num>
                              <m:den>
                                <m:r>
                                  <a:rPr lang="en-US" sz="1800" i="1">
                                    <a:effectLst/>
                                    <a:latin typeface="Cambria Math" panose="02040503050406030204" pitchFamily="18" charset="0"/>
                                    <a:ea typeface="Times New Roman" panose="02020603050405020304" pitchFamily="18" charset="0"/>
                                    <a:cs typeface="Arial" panose="020B0604020202020204" pitchFamily="34" charset="0"/>
                                  </a:rPr>
                                  <m:t>𝑀𝑆𝐸</m:t>
                                </m:r>
                              </m:den>
                            </m:f>
                          </m:e>
                        </m:d>
                      </m:e>
                    </m:func>
                  </m:oMath>
                </a14:m>
                <a:endParaRPr lang="he-IL" dirty="0"/>
              </a:p>
              <a:p>
                <a:pPr lvl="1" algn="r" rtl="1"/>
                <a:r>
                  <a:rPr lang="he-IL" dirty="0"/>
                  <a:t>ככל שהערך גבוה יותר כך התמונת</a:t>
                </a:r>
              </a:p>
              <a:p>
                <a:pPr marL="457200" lvl="1" indent="0" algn="r" rtl="1">
                  <a:buNone/>
                </a:pPr>
                <a:r>
                  <a:rPr lang="he-IL" dirty="0"/>
                  <a:t> דומות</a:t>
                </a:r>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xfrm>
                <a:off x="776804" y="1768631"/>
                <a:ext cx="10325000" cy="3564436"/>
              </a:xfrm>
              <a:blipFill>
                <a:blip r:embed="rId3"/>
                <a:stretch>
                  <a:fillRect l="-1063" t="-2222"/>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A577DF18-875E-2C36-A9C5-C545C6FC162B}"/>
              </a:ext>
            </a:extLst>
          </p:cNvPr>
          <p:cNvPicPr>
            <a:picLocks noChangeAspect="1"/>
          </p:cNvPicPr>
          <p:nvPr/>
        </p:nvPicPr>
        <p:blipFill rotWithShape="1">
          <a:blip r:embed="rId4"/>
          <a:srcRect b="11365"/>
          <a:stretch/>
        </p:blipFill>
        <p:spPr>
          <a:xfrm>
            <a:off x="0" y="3123881"/>
            <a:ext cx="6335629" cy="3564436"/>
          </a:xfrm>
          <a:prstGeom prst="rect">
            <a:avLst/>
          </a:prstGeom>
        </p:spPr>
      </p:pic>
    </p:spTree>
    <p:extLst>
      <p:ext uri="{BB962C8B-B14F-4D97-AF65-F5344CB8AC3E}">
        <p14:creationId xmlns:p14="http://schemas.microsoft.com/office/powerpoint/2010/main" val="25558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a:bodyPr>
          <a:lstStyle/>
          <a:p>
            <a:pPr algn="r" rtl="1"/>
            <a:r>
              <a:rPr lang="he-IL" dirty="0"/>
              <a:t>מרחק מבנה תמונה -</a:t>
            </a:r>
            <a:r>
              <a:rPr lang="en-US" dirty="0"/>
              <a:t>SSIM</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p:txBody>
              <a:bodyPr>
                <a:normAutofit lnSpcReduction="10000"/>
              </a:bodyPr>
              <a:lstStyle/>
              <a:p>
                <a:pPr lvl="1" algn="r" rtl="1"/>
                <a:r>
                  <a:rPr lang="he-IL" dirty="0"/>
                  <a:t>ערך מתקבל בין 0 ל 1, כאשר ככל שהתמונות דומות הערך קרוב ל 1.</a:t>
                </a:r>
                <a:endParaRPr lang="en-US" dirty="0"/>
              </a:p>
              <a:p>
                <a:pPr lvl="1" algn="r" rtl="1"/>
                <a:r>
                  <a:rPr lang="he-IL" dirty="0"/>
                  <a:t>יחס הארה </a:t>
                </a:r>
                <a14:m>
                  <m:oMath xmlns:m="http://schemas.openxmlformats.org/officeDocument/2006/math">
                    <m:r>
                      <a:rPr lang="en-US" i="1">
                        <a:latin typeface="Cambria Math" panose="02040503050406030204" pitchFamily="18" charset="0"/>
                      </a:rPr>
                      <m:t>𝑙</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den>
                    </m:f>
                  </m:oMath>
                </a14:m>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lvl="1" algn="r" rtl="1"/>
                <a:r>
                  <a:rPr lang="he-IL" dirty="0"/>
                  <a:t>יחס ניגודיות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t>מבנה התמונה </a:t>
                </a:r>
                <a14:m>
                  <m:oMath xmlns:m="http://schemas.openxmlformats.org/officeDocument/2006/math">
                    <m:sSub>
                      <m:sSubPr>
                        <m:ctrlPr>
                          <a:rPr lang="en-IL" sz="1800" i="1" smtClean="0">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𝜇</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oMath>
                </a14:m>
                <a:r>
                  <a:rPr lang="he-IL" dirty="0"/>
                  <a:t> מתקבל מהורדת ממוצע הארה ונירמול בשונות </a:t>
                </a:r>
              </a:p>
              <a:p>
                <a:pPr lvl="1" algn="r" rtl="1"/>
                <a:r>
                  <a:rPr lang="he-IL" dirty="0"/>
                  <a:t>יחס השונות במבנה  התמונה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solidFill>
                      <a:srgbClr val="000000"/>
                    </a:solidFill>
                    <a:ea typeface="Times New Roman" panose="02020603050405020304" pitchFamily="18" charset="0"/>
                    <a:cs typeface="Arial" panose="020B0604020202020204" pitchFamily="34" charset="0"/>
                  </a:rPr>
                  <a:t>מישקול ערכי המדדים השונים </a:t>
                </a:r>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e>
                    </m:d>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𝑙</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𝑎</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𝐶</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𝑧</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sup>
                    </m:sSup>
                  </m:oMath>
                </a14:m>
                <a:endParaRPr lang="he-IL" dirty="0"/>
              </a:p>
              <a:p>
                <a:pPr lvl="1" algn="r" rtl="1"/>
                <a:r>
                  <a:rPr lang="he-IL" dirty="0"/>
                  <a:t>עדיף למדוד חלונות של </a:t>
                </a:r>
                <a:r>
                  <a:rPr lang="en-US" dirty="0"/>
                  <a:t>MSSIM</a:t>
                </a:r>
                <a:br>
                  <a:rPr lang="en-US" dirty="0"/>
                </a:br>
                <a:r>
                  <a:rPr lang="he-IL" dirty="0"/>
                  <a:t>הסיבה היא דיסטורציה בתמונה, או בכך שלתמונה יכול להיות מספר פיצרים באזורים שונים.</a:t>
                </a:r>
                <a:endParaRPr lang="en-US" dirty="0"/>
              </a:p>
              <a:p>
                <a:pPr lvl="1" algn="r" rtl="1"/>
                <a14:m>
                  <m:oMath xmlns:m="http://schemas.openxmlformats.org/officeDocument/2006/math">
                    <m:r>
                      <m:rPr>
                        <m:sty m:val="p"/>
                      </m:rPr>
                      <a:rPr lang="en-US" sz="180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MSSIM</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e>
                    </m:nary>
                  </m:oMath>
                </a14:m>
                <a:endParaRPr lang="en-US" dirty="0"/>
              </a:p>
              <a:p>
                <a:pPr lvl="1" algn="r" rtl="1"/>
                <a:endParaRPr lang="he-IL" dirty="0"/>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blipFill>
                <a:blip r:embed="rId3"/>
                <a:stretch>
                  <a:fillRect t="-2801" b="-10364"/>
                </a:stretch>
              </a:blipFill>
            </p:spPr>
            <p:txBody>
              <a:bodyPr/>
              <a:lstStyle/>
              <a:p>
                <a:r>
                  <a:rPr lang="en-IL">
                    <a:noFill/>
                  </a:rPr>
                  <a:t> </a:t>
                </a:r>
              </a:p>
            </p:txBody>
          </p:sp>
        </mc:Fallback>
      </mc:AlternateContent>
    </p:spTree>
    <p:extLst>
      <p:ext uri="{BB962C8B-B14F-4D97-AF65-F5344CB8AC3E}">
        <p14:creationId xmlns:p14="http://schemas.microsoft.com/office/powerpoint/2010/main" val="124691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53A6311-FFAC-5290-E489-1D6C9A6F40F0}"/>
              </a:ext>
            </a:extLst>
          </p:cNvPr>
          <p:cNvSpPr>
            <a:spLocks noGrp="1"/>
          </p:cNvSpPr>
          <p:nvPr>
            <p:ph type="title"/>
          </p:nvPr>
        </p:nvSpPr>
        <p:spPr>
          <a:xfrm>
            <a:off x="679979" y="562770"/>
            <a:ext cx="10325100" cy="922337"/>
          </a:xfrm>
        </p:spPr>
        <p:txBody>
          <a:bodyPr>
            <a:normAutofit fontScale="90000"/>
          </a:bodyPr>
          <a:lstStyle/>
          <a:p>
            <a:pPr algn="r" rtl="1"/>
            <a:r>
              <a:rPr lang="en-US" dirty="0"/>
              <a:t>Fréchet Inception Distance (FID)</a:t>
            </a:r>
            <a:br>
              <a:rPr lang="en-IL" dirty="0"/>
            </a:b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107F1F-DACF-0ABD-D283-79B7048B63DD}"/>
                  </a:ext>
                </a:extLst>
              </p:cNvPr>
              <p:cNvSpPr>
                <a:spLocks noGrp="1"/>
              </p:cNvSpPr>
              <p:nvPr>
                <p:ph idx="1"/>
              </p:nvPr>
            </p:nvSpPr>
            <p:spPr>
              <a:xfrm>
                <a:off x="838200" y="1253331"/>
                <a:ext cx="10515600" cy="4351338"/>
              </a:xfrm>
            </p:spPr>
            <p:txBody>
              <a:bodyPr/>
              <a:lstStyle/>
              <a:p>
                <a:pPr algn="r" rtl="1"/>
                <a:r>
                  <a:rPr lang="he-IL" sz="1800" dirty="0">
                    <a:cs typeface="Arial" panose="020B0604020202020204" pitchFamily="34" charset="0"/>
                  </a:rPr>
                  <a:t>שימוש ברשת קלסיפקציה לצורך קבלת וקטור פיצרים</a:t>
                </a:r>
              </a:p>
              <a:p>
                <a:pPr algn="r" rtl="1"/>
                <a:r>
                  <a:rPr lang="he-IL" sz="1800" dirty="0">
                    <a:ea typeface="Calibri" panose="020F0502020204030204" pitchFamily="34" charset="0"/>
                    <a:cs typeface="Arial" panose="020B0604020202020204" pitchFamily="34" charset="0"/>
                  </a:rPr>
                  <a:t>משווה מאפיינים של התפלגויות הפיצרים עבור תמונות הנוצרות ברשת הגנרטיבית ובעולם האמיתי</a:t>
                </a:r>
              </a:p>
              <a:p>
                <a:pPr algn="r" rtl="1"/>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𝐹𝐼𝐷</m:t>
                    </m:r>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e>
                            </m:d>
                          </m:e>
                        </m:d>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𝑇𝑅</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2</m:t>
                        </m:r>
                        <m:rad>
                          <m:radPr>
                            <m:degHide m:val="on"/>
                            <m:ctrlPr>
                              <a:rPr lang="en-IL" sz="1800" i="1">
                                <a:effectLst/>
                                <a:latin typeface="Cambria Math" panose="02040503050406030204" pitchFamily="18" charset="0"/>
                                <a:ea typeface="Calibri" panose="020F0502020204030204" pitchFamily="34" charset="0"/>
                                <a:cs typeface="Arial" panose="020B0604020202020204" pitchFamily="34" charset="0"/>
                              </a:rPr>
                            </m:ctrlPr>
                          </m:radPr>
                          <m:deg/>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e>
                        </m:rad>
                      </m:e>
                    </m:d>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1800" dirty="0">
                    <a:latin typeface="Calibri" panose="020F0502020204030204" pitchFamily="34" charset="0"/>
                    <a:ea typeface="Calibri" panose="020F0502020204030204" pitchFamily="34" charset="0"/>
                    <a:cs typeface="Arial" panose="020B0604020202020204" pitchFamily="34" charset="0"/>
                  </a:rPr>
                  <a:t>מטרת הארכיטקטורה ליצור תמונות חדות גם על פני הדיוק בשחזור התמונה הספציפית. נרצה שהתפלגות המאפיינים של התמונות הנוצרות יהיו דומים להתפלגות המאפיינים של תמונות מהעולם האמיתי.</a:t>
                </a:r>
              </a:p>
              <a:p>
                <a:pPr algn="r" rtl="1"/>
                <a:r>
                  <a:rPr lang="he-IL" sz="1800" dirty="0">
                    <a:effectLst/>
                    <a:latin typeface="Calibri" panose="020F0502020204030204" pitchFamily="34" charset="0"/>
                    <a:ea typeface="Calibri" panose="020F0502020204030204" pitchFamily="34" charset="0"/>
                    <a:cs typeface="Arial" panose="020B0604020202020204" pitchFamily="34" charset="0"/>
                  </a:rPr>
                  <a:t>ככל שהמדד נמוך, התוצאה טובה יותר.</a:t>
                </a:r>
              </a:p>
              <a:p>
                <a:pPr algn="r" rtl="1"/>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6" name="Content Placeholder 5">
                <a:extLst>
                  <a:ext uri="{FF2B5EF4-FFF2-40B4-BE49-F238E27FC236}">
                    <a16:creationId xmlns:a16="http://schemas.microsoft.com/office/drawing/2014/main" id="{AE107F1F-DACF-0ABD-D283-79B7048B63DD}"/>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1043" t="-1403" r="-406"/>
                </a:stretch>
              </a:blipFill>
            </p:spPr>
            <p:txBody>
              <a:bodyPr/>
              <a:lstStyle/>
              <a:p>
                <a:r>
                  <a:rPr lang="en-IL">
                    <a:noFill/>
                  </a:rPr>
                  <a:t> </a:t>
                </a:r>
              </a:p>
            </p:txBody>
          </p:sp>
        </mc:Fallback>
      </mc:AlternateContent>
      <p:pic>
        <p:nvPicPr>
          <p:cNvPr id="7" name="Picture 6" descr="Graphical user interface, diagram, application&#10;&#10;Description automatically generated">
            <a:extLst>
              <a:ext uri="{FF2B5EF4-FFF2-40B4-BE49-F238E27FC236}">
                <a16:creationId xmlns:a16="http://schemas.microsoft.com/office/drawing/2014/main" id="{FB5256E5-AEA5-80BC-E633-A56F6910F971}"/>
              </a:ext>
            </a:extLst>
          </p:cNvPr>
          <p:cNvPicPr>
            <a:picLocks noChangeAspect="1"/>
          </p:cNvPicPr>
          <p:nvPr/>
        </p:nvPicPr>
        <p:blipFill>
          <a:blip r:embed="rId4"/>
          <a:stretch>
            <a:fillRect/>
          </a:stretch>
        </p:blipFill>
        <p:spPr>
          <a:xfrm>
            <a:off x="941894" y="3470241"/>
            <a:ext cx="6213049" cy="2824989"/>
          </a:xfrm>
          <a:prstGeom prst="rect">
            <a:avLst/>
          </a:prstGeom>
        </p:spPr>
      </p:pic>
    </p:spTree>
    <p:extLst>
      <p:ext uri="{BB962C8B-B14F-4D97-AF65-F5344CB8AC3E}">
        <p14:creationId xmlns:p14="http://schemas.microsoft.com/office/powerpoint/2010/main" val="82838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CCA-9B49-9E71-2888-FC02006F05D4}"/>
              </a:ext>
            </a:extLst>
          </p:cNvPr>
          <p:cNvSpPr>
            <a:spLocks noGrp="1"/>
          </p:cNvSpPr>
          <p:nvPr>
            <p:ph type="title"/>
          </p:nvPr>
        </p:nvSpPr>
        <p:spPr/>
        <p:txBody>
          <a:bodyPr/>
          <a:lstStyle/>
          <a:p>
            <a:pPr algn="r" rtl="1"/>
            <a:r>
              <a:rPr lang="he-IL" dirty="0"/>
              <a:t>אימון </a:t>
            </a:r>
            <a:r>
              <a:rPr lang="en-US" dirty="0" err="1"/>
              <a:t>SrGan</a:t>
            </a:r>
            <a:r>
              <a:rPr lang="he-IL" dirty="0"/>
              <a:t> ללא </a:t>
            </a:r>
            <a:r>
              <a:rPr lang="en-US" dirty="0"/>
              <a:t>transfer learning</a:t>
            </a:r>
            <a:endParaRPr lang="en-IL" dirty="0"/>
          </a:p>
        </p:txBody>
      </p:sp>
      <p:pic>
        <p:nvPicPr>
          <p:cNvPr id="5" name="Picture 4" descr="A person with dark hair&#10;&#10;Description automatically generated with low confidence">
            <a:extLst>
              <a:ext uri="{FF2B5EF4-FFF2-40B4-BE49-F238E27FC236}">
                <a16:creationId xmlns:a16="http://schemas.microsoft.com/office/drawing/2014/main" id="{2C93D6A9-9DEC-9C1C-ED76-0B5106E99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050" y="719054"/>
            <a:ext cx="914400" cy="914400"/>
          </a:xfrm>
          <a:prstGeom prst="rect">
            <a:avLst/>
          </a:prstGeom>
          <a:noFill/>
          <a:ln>
            <a:noFill/>
          </a:ln>
        </p:spPr>
      </p:pic>
      <p:pic>
        <p:nvPicPr>
          <p:cNvPr id="6" name="Picture 5">
            <a:extLst>
              <a:ext uri="{FF2B5EF4-FFF2-40B4-BE49-F238E27FC236}">
                <a16:creationId xmlns:a16="http://schemas.microsoft.com/office/drawing/2014/main" id="{6E3CACA0-3DD8-4351-E9EF-D5A9C9D890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 y="1400788"/>
            <a:ext cx="230505" cy="230505"/>
          </a:xfrm>
          <a:prstGeom prst="rect">
            <a:avLst/>
          </a:prstGeom>
          <a:noFill/>
          <a:ln>
            <a:noFill/>
          </a:ln>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DF22BC3F-8232-510C-7BE6-7A7F93177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162917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32A946E9-C140-7CB1-F997-6FA1A780F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2306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483E2C57-E6D5-6E39-5A6B-351365AFF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 y="25341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FAE1086C-4524-B35B-9937-05BACBE48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03" y="322725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DCDDD875-FA04-66EB-011A-345EB09D6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005" y="34476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3FF6DBAB-A6B3-5ADC-5E9D-C7CCAE1C0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05" y="4150303"/>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urry image of a person's face&#10;&#10;Description automatically generated">
            <a:extLst>
              <a:ext uri="{FF2B5EF4-FFF2-40B4-BE49-F238E27FC236}">
                <a16:creationId xmlns:a16="http://schemas.microsoft.com/office/drawing/2014/main" id="{0BC4BA50-7C3E-8E01-EF64-367F854CFC1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14450" y="716883"/>
            <a:ext cx="914400" cy="914400"/>
          </a:xfrm>
          <a:prstGeom prst="rect">
            <a:avLst/>
          </a:prstGeom>
          <a:noFill/>
          <a:ln>
            <a:noFill/>
          </a:ln>
        </p:spPr>
      </p:pic>
      <p:pic>
        <p:nvPicPr>
          <p:cNvPr id="17" name="Picture 16" descr="A blurry image of a person&#10;&#10;Description automatically generated">
            <a:extLst>
              <a:ext uri="{FF2B5EF4-FFF2-40B4-BE49-F238E27FC236}">
                <a16:creationId xmlns:a16="http://schemas.microsoft.com/office/drawing/2014/main" id="{D13413E3-3D91-C284-9332-5FE838F0BDC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14450" y="1628706"/>
            <a:ext cx="914400" cy="914400"/>
          </a:xfrm>
          <a:prstGeom prst="rect">
            <a:avLst/>
          </a:prstGeom>
          <a:noFill/>
          <a:ln>
            <a:noFill/>
          </a:ln>
        </p:spPr>
      </p:pic>
      <p:pic>
        <p:nvPicPr>
          <p:cNvPr id="18" name="Content Placeholder 17" descr="A blurry image of a person&#10;&#10;Description automatically generated">
            <a:extLst>
              <a:ext uri="{FF2B5EF4-FFF2-40B4-BE49-F238E27FC236}">
                <a16:creationId xmlns:a16="http://schemas.microsoft.com/office/drawing/2014/main" id="{FC0DD512-5380-5C75-31DE-B7C06A55AED1}"/>
              </a:ext>
            </a:extLst>
          </p:cNvPr>
          <p:cNvPicPr>
            <a:picLocks noGrp="1" noChangeAspect="1"/>
          </p:cNvPicPr>
          <p:nvPr>
            <p:ph idx="1"/>
          </p:nvPr>
        </p:nvPicPr>
        <p:blipFill>
          <a:blip r:embed="rId12">
            <a:extLst>
              <a:ext uri="{28A0092B-C50C-407E-A947-70E740481C1C}">
                <a14:useLocalDpi xmlns:a14="http://schemas.microsoft.com/office/drawing/2010/main" val="0"/>
              </a:ext>
            </a:extLst>
          </a:blip>
          <a:srcRect/>
          <a:stretch>
            <a:fillRect/>
          </a:stretch>
        </p:blipFill>
        <p:spPr bwMode="auto">
          <a:xfrm>
            <a:off x="1314450" y="2534939"/>
            <a:ext cx="914400" cy="914400"/>
          </a:xfrm>
          <a:prstGeom prst="rect">
            <a:avLst/>
          </a:prstGeom>
          <a:noFill/>
          <a:ln>
            <a:noFill/>
          </a:ln>
        </p:spPr>
      </p:pic>
      <p:pic>
        <p:nvPicPr>
          <p:cNvPr id="19" name="Picture 18" descr="A blurry image of a person&#10;&#10;Description automatically generated">
            <a:extLst>
              <a:ext uri="{FF2B5EF4-FFF2-40B4-BE49-F238E27FC236}">
                <a16:creationId xmlns:a16="http://schemas.microsoft.com/office/drawing/2014/main" id="{2C557171-474C-133D-FC26-602548F177B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314450" y="3437335"/>
            <a:ext cx="914400" cy="914400"/>
          </a:xfrm>
          <a:prstGeom prst="rect">
            <a:avLst/>
          </a:prstGeom>
          <a:noFill/>
          <a:ln>
            <a:noFill/>
          </a:ln>
        </p:spPr>
      </p:pic>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CE9CD833-10EB-6897-8BA5-06499D03F0B9}"/>
                  </a:ext>
                </a:extLst>
              </p:cNvPr>
              <p:cNvSpPr txBox="1">
                <a:spLocks/>
              </p:cNvSpPr>
              <p:nvPr/>
            </p:nvSpPr>
            <p:spPr>
              <a:xfrm>
                <a:off x="1676400" y="1348581"/>
                <a:ext cx="10515600"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rtl="1">
                  <a:lnSpc>
                    <a:spcPct val="150000"/>
                  </a:lnSpc>
                  <a:spcAft>
                    <a:spcPts val="800"/>
                  </a:spcAft>
                </a:pPr>
                <a:r>
                  <a:rPr lang="he-IL" sz="2500" dirty="0"/>
                  <a:t>נוצר אותה בסיס לדמות, אך עם רקע שונה. (קריסת מצב)</a:t>
                </a:r>
              </a:p>
              <a:p>
                <a:pPr lvl="1" algn="just" rtl="1">
                  <a:lnSpc>
                    <a:spcPct val="150000"/>
                  </a:lnSpc>
                  <a:spcAft>
                    <a:spcPts val="800"/>
                  </a:spcAft>
                </a:pPr>
                <a:r>
                  <a:rPr lang="he-IL" sz="2500" dirty="0"/>
                  <a:t>מטרת רשת הגנרטור לגרום לטעות גדולה ביותר אצל הדסקרימנטור. </a:t>
                </a:r>
              </a:p>
              <a:p>
                <a:pPr lvl="1" algn="just" rtl="1">
                  <a:lnSpc>
                    <a:spcPct val="150000"/>
                  </a:lnSpc>
                  <a:spcAft>
                    <a:spcPts val="800"/>
                  </a:spcAft>
                </a:pPr>
                <a:r>
                  <a:rPr lang="he-IL" sz="2600" dirty="0"/>
                  <a:t>במקרה שיש אובייקטים עבורם  </a:t>
                </a:r>
                <a14:m>
                  <m:oMath xmlns:m="http://schemas.openxmlformats.org/officeDocument/2006/math">
                    <m:r>
                      <a:rPr lang="en-IL" sz="2600">
                        <a:latin typeface="Cambria Math" panose="02040503050406030204" pitchFamily="18" charset="0"/>
                      </a:rPr>
                      <m:t>𝐷</m:t>
                    </m:r>
                    <m:r>
                      <a:rPr lang="en-IL" sz="2600">
                        <a:latin typeface="Cambria Math" panose="02040503050406030204" pitchFamily="18" charset="0"/>
                      </a:rPr>
                      <m:t>(</m:t>
                    </m:r>
                    <m:r>
                      <a:rPr lang="en-IL" sz="2600">
                        <a:latin typeface="Cambria Math" panose="02040503050406030204" pitchFamily="18" charset="0"/>
                      </a:rPr>
                      <m:t>𝐺</m:t>
                    </m:r>
                    <m:r>
                      <a:rPr lang="en-IL" sz="2600">
                        <a:latin typeface="Cambria Math" panose="02040503050406030204" pitchFamily="18" charset="0"/>
                      </a:rPr>
                      <m:t>(</m:t>
                    </m:r>
                    <m:sSup>
                      <m:sSupPr>
                        <m:ctrlPr>
                          <a:rPr lang="en-IL" sz="2600" i="1">
                            <a:latin typeface="Cambria Math" panose="02040503050406030204" pitchFamily="18" charset="0"/>
                          </a:rPr>
                        </m:ctrlPr>
                      </m:sSupPr>
                      <m:e>
                        <m:r>
                          <a:rPr lang="en-US" sz="2600">
                            <a:latin typeface="Cambria Math" panose="02040503050406030204" pitchFamily="18" charset="0"/>
                          </a:rPr>
                          <m:t>𝐼</m:t>
                        </m:r>
                      </m:e>
                      <m:sup>
                        <m:r>
                          <a:rPr lang="en-US" sz="2600">
                            <a:latin typeface="Cambria Math" panose="02040503050406030204" pitchFamily="18" charset="0"/>
                          </a:rPr>
                          <m:t>𝐿𝑅</m:t>
                        </m:r>
                      </m:sup>
                    </m:sSup>
                    <m:r>
                      <a:rPr lang="en-IL" sz="2600">
                        <a:latin typeface="Cambria Math" panose="02040503050406030204" pitchFamily="18" charset="0"/>
                      </a:rPr>
                      <m:t>))</m:t>
                    </m:r>
                  </m:oMath>
                </a14:m>
                <a:r>
                  <a:rPr lang="en-IL" sz="2600" dirty="0"/>
                  <a:t> </a:t>
                </a:r>
                <a:r>
                  <a:rPr lang="he-IL" sz="2600" dirty="0"/>
                  <a:t>יקבל ערכים גבוהים מאחרים, לרשת הגנרטור יהיה תמריץ להמשיך לייצר אובייקטים אלה</a:t>
                </a:r>
              </a:p>
              <a:p>
                <a:pPr lvl="1" algn="just" rtl="1">
                  <a:lnSpc>
                    <a:spcPct val="150000"/>
                  </a:lnSpc>
                  <a:spcAft>
                    <a:spcPts val="800"/>
                  </a:spcAft>
                </a:pPr>
                <a:r>
                  <a:rPr lang="he-IL" sz="2500" dirty="0"/>
                  <a:t>ערכי הדסקרימנטור התאפסו באופן מהיר, מכיוון שלמדה לפסול תמות הנראות מקריסת המצב. לכן רשת הגנרטור לא יכלה ללמוד.</a:t>
                </a:r>
                <a:endParaRPr lang="en-US" sz="2500"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r>
                  <a:rPr lang="he-IL" dirty="0"/>
                  <a:t> </a:t>
                </a:r>
                <a:br>
                  <a:rPr lang="en-US" dirty="0"/>
                </a:br>
                <a:endParaRPr lang="he-IL" dirty="0"/>
              </a:p>
              <a:p>
                <a:pPr marL="457200" lvl="1" indent="0" algn="just" rtl="1">
                  <a:lnSpc>
                    <a:spcPct val="150000"/>
                  </a:lnSpc>
                  <a:spcAft>
                    <a:spcPts val="800"/>
                  </a:spcAft>
                  <a:buNone/>
                </a:pPr>
                <a:endParaRPr lang="he-IL" dirty="0"/>
              </a:p>
            </p:txBody>
          </p:sp>
        </mc:Choice>
        <mc:Fallback xmlns="">
          <p:sp>
            <p:nvSpPr>
              <p:cNvPr id="20" name="Content Placeholder 2">
                <a:extLst>
                  <a:ext uri="{FF2B5EF4-FFF2-40B4-BE49-F238E27FC236}">
                    <a16:creationId xmlns:a16="http://schemas.microsoft.com/office/drawing/2014/main" id="{CE9CD833-10EB-6897-8BA5-06499D03F0B9}"/>
                  </a:ext>
                </a:extLst>
              </p:cNvPr>
              <p:cNvSpPr txBox="1">
                <a:spLocks noRot="1" noChangeAspect="1" noMove="1" noResize="1" noEditPoints="1" noAdjustHandles="1" noChangeArrowheads="1" noChangeShapeType="1" noTextEdit="1"/>
              </p:cNvSpPr>
              <p:nvPr/>
            </p:nvSpPr>
            <p:spPr>
              <a:xfrm>
                <a:off x="1676400" y="1348581"/>
                <a:ext cx="10515600" cy="4351338"/>
              </a:xfrm>
              <a:prstGeom prst="rect">
                <a:avLst/>
              </a:prstGeom>
              <a:blipFill>
                <a:blip r:embed="rId14"/>
                <a:stretch>
                  <a:fillRect/>
                </a:stretch>
              </a:blipFill>
            </p:spPr>
            <p:txBody>
              <a:bodyPr/>
              <a:lstStyle/>
              <a:p>
                <a:r>
                  <a:rPr lang="en-IL">
                    <a:noFill/>
                  </a:rPr>
                  <a:t> </a:t>
                </a:r>
              </a:p>
            </p:txBody>
          </p:sp>
        </mc:Fallback>
      </mc:AlternateContent>
      <p:pic>
        <p:nvPicPr>
          <p:cNvPr id="22" name="Picture 21">
            <a:extLst>
              <a:ext uri="{FF2B5EF4-FFF2-40B4-BE49-F238E27FC236}">
                <a16:creationId xmlns:a16="http://schemas.microsoft.com/office/drawing/2014/main" id="{A9860433-3C57-0B97-C34E-F5DBAD7FE9DF}"/>
              </a:ext>
            </a:extLst>
          </p:cNvPr>
          <p:cNvPicPr>
            <a:picLocks noChangeAspect="1"/>
          </p:cNvPicPr>
          <p:nvPr/>
        </p:nvPicPr>
        <p:blipFill rotWithShape="1">
          <a:blip r:embed="rId15"/>
          <a:srcRect r="41341"/>
          <a:stretch/>
        </p:blipFill>
        <p:spPr>
          <a:xfrm>
            <a:off x="0" y="4465546"/>
            <a:ext cx="3799002" cy="2162175"/>
          </a:xfrm>
          <a:prstGeom prst="rect">
            <a:avLst/>
          </a:prstGeom>
        </p:spPr>
      </p:pic>
      <p:sp>
        <p:nvSpPr>
          <p:cNvPr id="23" name="Content Placeholder 2">
            <a:extLst>
              <a:ext uri="{FF2B5EF4-FFF2-40B4-BE49-F238E27FC236}">
                <a16:creationId xmlns:a16="http://schemas.microsoft.com/office/drawing/2014/main" id="{DEDA8EFA-A893-FDFC-D1C0-92F16A96091B}"/>
              </a:ext>
            </a:extLst>
          </p:cNvPr>
          <p:cNvSpPr txBox="1">
            <a:spLocks/>
          </p:cNvSpPr>
          <p:nvPr/>
        </p:nvSpPr>
        <p:spPr>
          <a:xfrm>
            <a:off x="1239203" y="3549650"/>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sz="1900" dirty="0"/>
          </a:p>
        </p:txBody>
      </p:sp>
      <p:sp>
        <p:nvSpPr>
          <p:cNvPr id="25" name="Title 1">
            <a:extLst>
              <a:ext uri="{FF2B5EF4-FFF2-40B4-BE49-F238E27FC236}">
                <a16:creationId xmlns:a16="http://schemas.microsoft.com/office/drawing/2014/main" id="{8283B8FB-C50E-B2C0-91DE-B30C52741E46}"/>
              </a:ext>
            </a:extLst>
          </p:cNvPr>
          <p:cNvSpPr txBox="1">
            <a:spLocks/>
          </p:cNvSpPr>
          <p:nvPr/>
        </p:nvSpPr>
        <p:spPr>
          <a:xfrm>
            <a:off x="-269617" y="327381"/>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SrGan</a:t>
            </a:r>
            <a:r>
              <a:rPr lang="en-US" dirty="0"/>
              <a:t>     </a:t>
            </a:r>
            <a:endParaRPr lang="en-IL" dirty="0"/>
          </a:p>
        </p:txBody>
      </p:sp>
      <p:pic>
        <p:nvPicPr>
          <p:cNvPr id="37" name="Picture 36" descr="A picture containing screenshot, colorfulness, graphics&#10;&#10;Description automatically generated">
            <a:extLst>
              <a:ext uri="{FF2B5EF4-FFF2-40B4-BE49-F238E27FC236}">
                <a16:creationId xmlns:a16="http://schemas.microsoft.com/office/drawing/2014/main" id="{6EC8EE90-AAD2-640D-44F0-D41F3022D9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06665" y="3599040"/>
            <a:ext cx="2743205" cy="2743205"/>
          </a:xfrm>
          <a:prstGeom prst="rect">
            <a:avLst/>
          </a:prstGeom>
        </p:spPr>
      </p:pic>
      <p:pic>
        <p:nvPicPr>
          <p:cNvPr id="39" name="Picture 38" descr="A picture containing screenshot, diagram, text, rectangle&#10;&#10;Description automatically generated">
            <a:extLst>
              <a:ext uri="{FF2B5EF4-FFF2-40B4-BE49-F238E27FC236}">
                <a16:creationId xmlns:a16="http://schemas.microsoft.com/office/drawing/2014/main" id="{13BC9808-3ADA-0F00-7493-7BF417C40D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05605" y="3603097"/>
            <a:ext cx="2743205" cy="2743205"/>
          </a:xfrm>
          <a:prstGeom prst="rect">
            <a:avLst/>
          </a:prstGeom>
        </p:spPr>
      </p:pic>
      <p:pic>
        <p:nvPicPr>
          <p:cNvPr id="41" name="Picture 40" descr="A picture containing screenshot, colorfulness, graphics&#10;&#10;Description automatically generated">
            <a:extLst>
              <a:ext uri="{FF2B5EF4-FFF2-40B4-BE49-F238E27FC236}">
                <a16:creationId xmlns:a16="http://schemas.microsoft.com/office/drawing/2014/main" id="{4E28E254-601A-A70D-CEA1-8E4A9D9B82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26663" y="3598402"/>
            <a:ext cx="2743205" cy="2743205"/>
          </a:xfrm>
          <a:prstGeom prst="rect">
            <a:avLst/>
          </a:prstGeom>
        </p:spPr>
      </p:pic>
    </p:spTree>
    <p:extLst>
      <p:ext uri="{BB962C8B-B14F-4D97-AF65-F5344CB8AC3E}">
        <p14:creationId xmlns:p14="http://schemas.microsoft.com/office/powerpoint/2010/main" val="1926010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lstStyle/>
          <a:p>
            <a:pPr algn="r" rtl="1"/>
            <a:r>
              <a:rPr lang="he-IL" dirty="0"/>
              <a:t>שיפורים בארכיטקטורה – </a:t>
            </a:r>
            <a:r>
              <a:rPr lang="en-US" dirty="0"/>
              <a:t>Wasserstein loss </a:t>
            </a:r>
            <a:r>
              <a:rPr lang="he-IL" dirty="0"/>
              <a:t> </a:t>
            </a:r>
            <a:endParaRPr lang="en-IL" dirty="0"/>
          </a:p>
        </p:txBody>
      </p:sp>
      <p:sp>
        <p:nvSpPr>
          <p:cNvPr id="5" name="Content Placeholder 2">
            <a:extLst>
              <a:ext uri="{FF2B5EF4-FFF2-40B4-BE49-F238E27FC236}">
                <a16:creationId xmlns:a16="http://schemas.microsoft.com/office/drawing/2014/main" id="{B018316C-6EE1-9EAE-BCF7-45B42208CFE6}"/>
              </a:ext>
            </a:extLst>
          </p:cNvPr>
          <p:cNvSpPr txBox="1">
            <a:spLocks/>
          </p:cNvSpPr>
          <p:nvPr/>
        </p:nvSpPr>
        <p:spPr>
          <a:xfrm>
            <a:off x="691079" y="23401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500" y="2187731"/>
                <a:ext cx="10325000" cy="35644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a typeface="Calibri" panose="020F0502020204030204" pitchFamily="34" charset="0"/>
                    <a:cs typeface="Arial" panose="020B0604020202020204" pitchFamily="34" charset="0"/>
                  </a:rPr>
                  <a:t>מרחק</a:t>
                </a:r>
                <a:r>
                  <a:rPr lang="en-US" sz="1800" dirty="0">
                    <a:solidFill>
                      <a:schemeClr val="tx1"/>
                    </a:solidFill>
                    <a:ea typeface="Calibri" panose="020F0502020204030204" pitchFamily="34" charset="0"/>
                    <a:cs typeface="Arial" panose="020B0604020202020204" pitchFamily="34" charset="0"/>
                  </a:rPr>
                  <a:t>  Wasserstein </a:t>
                </a:r>
                <a:r>
                  <a:rPr lang="he-IL" sz="1800" dirty="0">
                    <a:solidFill>
                      <a:schemeClr val="tx1"/>
                    </a:solidFill>
                    <a:ea typeface="Calibri" panose="020F0502020204030204" pitchFamily="34" charset="0"/>
                    <a:cs typeface="Arial" panose="020B0604020202020204" pitchFamily="34" charset="0"/>
                  </a:rPr>
                  <a:t>בין התפלגויות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funcPr>
                      <m:fName>
                        <m:limLow>
                          <m:limLow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inf</m:t>
                            </m:r>
                          </m:e>
                          <m:lim>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𝛱</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lim>
                        </m:limLow>
                      </m:fName>
                      <m:e>
                        <m:nary>
                          <m:naryPr>
                            <m:limLoc m:val="undOvr"/>
                            <m:subHide m:val="on"/>
                            <m:supHide m:val="on"/>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naryPr>
                          <m:sub/>
                          <m:sup/>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sup>
                                    </m:s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p>
                            </m:sSup>
                          </m:e>
                        </m:nary>
                      </m:e>
                    </m:func>
                  </m:oMath>
                </a14:m>
                <a:endParaRPr lang="he-IL"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המרחק גזיר למקוטעין, תמיד יהיה ערכי גרדיאנט לפונקציית ההפסד.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ניתן לאמן את הדיסקרימנטור עד לאופטימליות שלו.</a:t>
                </a:r>
                <a:r>
                  <a:rPr lang="en-US" sz="1800" dirty="0">
                    <a:solidFill>
                      <a:schemeClr val="tx1"/>
                    </a:solidFill>
                    <a:ea typeface="Calibri" panose="020F0502020204030204" pitchFamily="34" charset="0"/>
                    <a:cs typeface="Arial" panose="020B0604020202020204" pitchFamily="34" charset="0"/>
                  </a:rPr>
                  <a:t>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במאמר ממליצים להשתמש ביחס של 5 עדכוני דסקרימנטור על פני גנרטור </a:t>
                </a:r>
              </a:p>
              <a:p>
                <a:pPr algn="r" rtl="1"/>
                <a:r>
                  <a:rPr lang="he-IL" sz="1800" dirty="0">
                    <a:solidFill>
                      <a:schemeClr val="tx1"/>
                    </a:solidFill>
                    <a:ea typeface="Calibri" panose="020F0502020204030204" pitchFamily="34" charset="0"/>
                    <a:cs typeface="Arial" panose="020B0604020202020204" pitchFamily="34" charset="0"/>
                  </a:rPr>
                  <a:t>דואליות </a:t>
                </a:r>
                <a:r>
                  <a:rPr lang="en-US" dirty="0">
                    <a:solidFill>
                      <a:schemeClr val="tx1"/>
                    </a:solidFill>
                  </a:rPr>
                  <a:t>Kantorovich-Rubinstein</a:t>
                </a:r>
                <a:br>
                  <a:rPr lang="en-US" dirty="0">
                    <a:solidFill>
                      <a:schemeClr val="tx1"/>
                    </a:solidFill>
                  </a:rPr>
                </a:br>
                <a:r>
                  <a:rPr lang="he-IL" sz="1800" dirty="0">
                    <a:solidFill>
                      <a:schemeClr val="tx1"/>
                    </a:solidFill>
                    <a:ea typeface="Calibri" panose="020F0502020204030204" pitchFamily="34" charset="0"/>
                    <a:cs typeface="Arial" panose="020B0604020202020204" pitchFamily="34" charset="0"/>
                  </a:rPr>
                  <a:t>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rPr>
                        </m:ctrlPr>
                      </m:funcPr>
                      <m:fName>
                        <m:limLow>
                          <m:limLowPr>
                            <m:ctrlPr>
                              <a:rPr lang="en-IL" sz="1800" i="1">
                                <a:solidFill>
                                  <a:schemeClr val="tx1"/>
                                </a:solidFill>
                                <a:effectLst/>
                                <a:latin typeface="Cambria Math" panose="02040503050406030204" pitchFamily="18"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sup</m:t>
                            </m:r>
                          </m:e>
                          <m:lim>
                            <m:sSub>
                              <m:sSubPr>
                                <m:ctrlPr>
                                  <a:rPr lang="en-IL" sz="1800" i="1">
                                    <a:solidFill>
                                      <a:schemeClr val="tx1"/>
                                    </a:solidFill>
                                    <a:effectLst/>
                                    <a:latin typeface="Cambria Math" panose="02040503050406030204" pitchFamily="18" charset="0"/>
                                  </a:rPr>
                                </m:ctrlPr>
                              </m:sSubPr>
                              <m:e>
                                <m:d>
                                  <m:dPr>
                                    <m:begChr m:val="|"/>
                                    <m:endChr m:val="|"/>
                                    <m:ctrlPr>
                                      <a:rPr lang="en-IL" sz="1800" i="1">
                                        <a:solidFill>
                                          <a:schemeClr val="tx1"/>
                                        </a:solidFill>
                                        <a:effectLst/>
                                        <a:latin typeface="Cambria Math" panose="02040503050406030204" pitchFamily="18" charset="0"/>
                                      </a:rPr>
                                    </m:ctrlPr>
                                  </m:dPr>
                                  <m:e>
                                    <m:d>
                                      <m:dPr>
                                        <m:begChr m:val="|"/>
                                        <m:endChr m:val="|"/>
                                        <m:ctrlPr>
                                          <a:rPr lang="en-IL" sz="1800" i="1">
                                            <a:solidFill>
                                              <a:schemeClr val="tx1"/>
                                            </a:solidFill>
                                            <a:effectLst/>
                                            <a:latin typeface="Cambria Math" panose="02040503050406030204" pitchFamily="18"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d>
                                  </m:e>
                                </m:d>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𝐿</m:t>
                                </m:r>
                              </m:sub>
                            </m:s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lim>
                        </m:limLow>
                      </m:fName>
                      <m:e>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e>
                    </m:func>
                  </m:oMath>
                </a14:m>
                <a:endParaRPr lang="he-IL" sz="1800" dirty="0">
                  <a:solidFill>
                    <a:schemeClr val="tx1"/>
                  </a:solidFill>
                  <a:effectLst/>
                  <a:ea typeface="Calibri" panose="020F0502020204030204" pitchFamily="34" charset="0"/>
                  <a:cs typeface="Arial" panose="020B0604020202020204" pitchFamily="34" charset="0"/>
                </a:endParaRPr>
              </a:p>
              <a:p>
                <a:pPr lvl="1" algn="r" rtl="1"/>
                <a:r>
                  <a:rPr lang="he-IL" sz="1600" dirty="0">
                    <a:solidFill>
                      <a:schemeClr val="tx1"/>
                    </a:solidFill>
                    <a:ea typeface="Calibri" panose="020F0502020204030204" pitchFamily="34" charset="0"/>
                    <a:cs typeface="Arial" panose="020B0604020202020204" pitchFamily="34" charset="0"/>
                  </a:rPr>
                  <a:t>דואגים לתנאי ליפשיץ על רשת הדסקרימנטור, על ידי תחימת המשקולות לטווח מצומצם</a:t>
                </a:r>
              </a:p>
              <a:p>
                <a:pPr algn="r" rtl="1"/>
                <a:r>
                  <a:rPr lang="he-IL" sz="1800" dirty="0">
                    <a:solidFill>
                      <a:schemeClr val="tx1"/>
                    </a:solidFill>
                    <a:effectLst/>
                    <a:ea typeface="Times New Roman" panose="02020603050405020304" pitchFamily="18" charset="0"/>
                    <a:cs typeface="Arial" panose="020B0604020202020204" pitchFamily="34" charset="0"/>
                  </a:rPr>
                  <a:t>פונקציית ההפסד</a:t>
                </a:r>
                <a:r>
                  <a:rPr lang="en-US"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r>
                      <a:rPr lang="he-IL" sz="1800" i="1">
                        <a:solidFill>
                          <a:schemeClr val="tx1"/>
                        </a:solidFill>
                        <a:latin typeface="Cambria Math" panose="02040503050406030204" pitchFamily="18" charset="0"/>
                        <a:ea typeface="Times New Roman" panose="02020603050405020304" pitchFamily="18"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r>
                  <a:rPr lang="he-IL"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𝑊</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𝑟</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m:t>
                            </m:r>
                          </m:sub>
                        </m:sSub>
                      </m:e>
                    </m:d>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E</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d>
                              <m:d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e>
                            </m:d>
                          </m:e>
                        </m:d>
                      </m:e>
                    </m:d>
                  </m:oMath>
                </a14:m>
                <a:endParaRPr lang="he-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lvl="1" algn="r" rtl="1"/>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מטרת הדסקרימנטור (קריטיק) ללמוד פונקציה חסומה על ידי תנאי ליפשיץ</a:t>
                </a:r>
                <a:b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br>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 המפרידה בצורה מקסימילת בין התפלגויות</a:t>
                </a:r>
                <a:endParaRPr lang="he-IL"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lvl="1" algn="r" rtl="1"/>
                <a:r>
                  <a:rPr lang="he-IL" sz="1800" dirty="0">
                    <a:solidFill>
                      <a:schemeClr val="tx1"/>
                    </a:solidFill>
                    <a:ea typeface="Calibri" panose="020F0502020204030204" pitchFamily="34" charset="0"/>
                    <a:cs typeface="Arial" panose="020B0604020202020204" pitchFamily="34" charset="0"/>
                  </a:rPr>
                  <a:t>מטרת הגנרטור תהיה לייצר דוגמאות המקרבות את ההתפלגויות</a:t>
                </a: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en-US" sz="1800" dirty="0">
                  <a:solidFill>
                    <a:schemeClr val="tx1"/>
                  </a:solidFill>
                  <a:effectLst/>
                  <a:ea typeface="Calibri" panose="020F0502020204030204" pitchFamily="34" charset="0"/>
                  <a:cs typeface="Arial" panose="020B0604020202020204" pitchFamily="34" charset="0"/>
                </a:endParaRPr>
              </a:p>
              <a:p>
                <a:pPr algn="r" rtl="1"/>
                <a:endParaRPr lang="en-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500" y="2187731"/>
                <a:ext cx="10325000" cy="3564436"/>
              </a:xfrm>
              <a:prstGeom prst="rect">
                <a:avLst/>
              </a:prstGeom>
              <a:blipFill>
                <a:blip r:embed="rId3"/>
                <a:stretch>
                  <a:fillRect t="-12308"/>
                </a:stretch>
              </a:blipFill>
            </p:spPr>
            <p:txBody>
              <a:bodyPr/>
              <a:lstStyle/>
              <a:p>
                <a:r>
                  <a:rPr lang="en-IL">
                    <a:noFill/>
                  </a:rPr>
                  <a:t> </a:t>
                </a:r>
              </a:p>
            </p:txBody>
          </p:sp>
        </mc:Fallback>
      </mc:AlternateContent>
      <p:pic>
        <p:nvPicPr>
          <p:cNvPr id="13" name="Picture 12" descr="Chart, line chart&#10;&#10;Description automatically generated">
            <a:extLst>
              <a:ext uri="{FF2B5EF4-FFF2-40B4-BE49-F238E27FC236}">
                <a16:creationId xmlns:a16="http://schemas.microsoft.com/office/drawing/2014/main" id="{E81F0783-B8F7-E419-F78C-81A3A4D33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059"/>
          <a:stretch/>
        </p:blipFill>
        <p:spPr bwMode="auto">
          <a:xfrm>
            <a:off x="116129" y="1556656"/>
            <a:ext cx="3561739" cy="2565693"/>
          </a:xfrm>
          <a:prstGeom prst="rect">
            <a:avLst/>
          </a:prstGeom>
          <a:noFill/>
          <a:ln>
            <a:noFill/>
          </a:ln>
        </p:spPr>
      </p:pic>
    </p:spTree>
    <p:extLst>
      <p:ext uri="{BB962C8B-B14F-4D97-AF65-F5344CB8AC3E}">
        <p14:creationId xmlns:p14="http://schemas.microsoft.com/office/powerpoint/2010/main" val="322152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03DE-9B56-156F-168E-B9E799001140}"/>
              </a:ext>
            </a:extLst>
          </p:cNvPr>
          <p:cNvSpPr>
            <a:spLocks noGrp="1"/>
          </p:cNvSpPr>
          <p:nvPr>
            <p:ph type="title"/>
          </p:nvPr>
        </p:nvSpPr>
        <p:spPr>
          <a:xfrm>
            <a:off x="9743475" y="1929632"/>
            <a:ext cx="1942865" cy="800100"/>
          </a:xfrm>
        </p:spPr>
        <p:txBody>
          <a:bodyPr>
            <a:normAutofit fontScale="90000"/>
          </a:bodyPr>
          <a:lstStyle/>
          <a:p>
            <a:r>
              <a:rPr lang="he-IL" dirty="0"/>
              <a:t>שיפור</a:t>
            </a:r>
            <a:br>
              <a:rPr lang="he-IL" dirty="0"/>
            </a:br>
            <a:r>
              <a:rPr lang="he-IL" dirty="0"/>
              <a:t>יציבות</a:t>
            </a:r>
            <a:br>
              <a:rPr lang="he-IL" dirty="0"/>
            </a:br>
            <a:r>
              <a:rPr lang="he-IL" dirty="0"/>
              <a:t>האימון </a:t>
            </a:r>
            <a:br>
              <a:rPr lang="he-IL" dirty="0"/>
            </a:br>
            <a:r>
              <a:rPr lang="he-IL" dirty="0"/>
              <a:t>ברשת </a:t>
            </a:r>
            <a:br>
              <a:rPr lang="he-IL" dirty="0"/>
            </a:br>
            <a:r>
              <a:rPr lang="en-US" dirty="0" err="1"/>
              <a:t>SrWgan</a:t>
            </a:r>
            <a:endParaRPr lang="en-IL" dirty="0"/>
          </a:p>
        </p:txBody>
      </p:sp>
      <p:pic>
        <p:nvPicPr>
          <p:cNvPr id="13" name="Picture 12">
            <a:extLst>
              <a:ext uri="{FF2B5EF4-FFF2-40B4-BE49-F238E27FC236}">
                <a16:creationId xmlns:a16="http://schemas.microsoft.com/office/drawing/2014/main" id="{8A1CB16E-B415-A74E-CE27-2422091D7A3C}"/>
              </a:ext>
            </a:extLst>
          </p:cNvPr>
          <p:cNvPicPr>
            <a:picLocks noChangeAspect="1"/>
          </p:cNvPicPr>
          <p:nvPr/>
        </p:nvPicPr>
        <p:blipFill>
          <a:blip r:embed="rId2"/>
          <a:stretch>
            <a:fillRect/>
          </a:stretch>
        </p:blipFill>
        <p:spPr>
          <a:xfrm>
            <a:off x="0" y="0"/>
            <a:ext cx="7169985" cy="6858000"/>
          </a:xfrm>
          <a:prstGeom prst="rect">
            <a:avLst/>
          </a:prstGeom>
        </p:spPr>
      </p:pic>
      <p:pic>
        <p:nvPicPr>
          <p:cNvPr id="16" name="Content Placeholder 15">
            <a:extLst>
              <a:ext uri="{FF2B5EF4-FFF2-40B4-BE49-F238E27FC236}">
                <a16:creationId xmlns:a16="http://schemas.microsoft.com/office/drawing/2014/main" id="{423C7C30-FCE5-E87E-59AC-955066E6CADC}"/>
              </a:ext>
            </a:extLst>
          </p:cNvPr>
          <p:cNvPicPr>
            <a:picLocks noGrp="1" noChangeAspect="1"/>
          </p:cNvPicPr>
          <p:nvPr>
            <p:ph idx="1"/>
          </p:nvPr>
        </p:nvPicPr>
        <p:blipFill>
          <a:blip r:embed="rId3"/>
          <a:stretch>
            <a:fillRect/>
          </a:stretch>
        </p:blipFill>
        <p:spPr>
          <a:xfrm>
            <a:off x="7350125" y="4566148"/>
            <a:ext cx="2247031" cy="1953419"/>
          </a:xfrm>
          <a:prstGeom prst="rect">
            <a:avLst/>
          </a:prstGeom>
        </p:spPr>
      </p:pic>
      <p:pic>
        <p:nvPicPr>
          <p:cNvPr id="17" name="Picture 16">
            <a:extLst>
              <a:ext uri="{FF2B5EF4-FFF2-40B4-BE49-F238E27FC236}">
                <a16:creationId xmlns:a16="http://schemas.microsoft.com/office/drawing/2014/main" id="{7DF171ED-B9D0-EFDB-E631-0CB2EB34E442}"/>
              </a:ext>
            </a:extLst>
          </p:cNvPr>
          <p:cNvPicPr>
            <a:picLocks noChangeAspect="1"/>
          </p:cNvPicPr>
          <p:nvPr/>
        </p:nvPicPr>
        <p:blipFill>
          <a:blip r:embed="rId4"/>
          <a:stretch>
            <a:fillRect/>
          </a:stretch>
        </p:blipFill>
        <p:spPr>
          <a:xfrm>
            <a:off x="7350125" y="2672180"/>
            <a:ext cx="2213210" cy="1893968"/>
          </a:xfrm>
          <a:prstGeom prst="rect">
            <a:avLst/>
          </a:prstGeom>
        </p:spPr>
      </p:pic>
      <p:pic>
        <p:nvPicPr>
          <p:cNvPr id="18" name="Picture 17">
            <a:extLst>
              <a:ext uri="{FF2B5EF4-FFF2-40B4-BE49-F238E27FC236}">
                <a16:creationId xmlns:a16="http://schemas.microsoft.com/office/drawing/2014/main" id="{1518FE9D-B963-9ABD-F432-2EAA8BCD4EA1}"/>
              </a:ext>
            </a:extLst>
          </p:cNvPr>
          <p:cNvPicPr>
            <a:picLocks noChangeAspect="1"/>
          </p:cNvPicPr>
          <p:nvPr/>
        </p:nvPicPr>
        <p:blipFill>
          <a:blip r:embed="rId5"/>
          <a:stretch>
            <a:fillRect/>
          </a:stretch>
        </p:blipFill>
        <p:spPr>
          <a:xfrm>
            <a:off x="7350125" y="915147"/>
            <a:ext cx="2099745" cy="1814585"/>
          </a:xfrm>
          <a:prstGeom prst="rect">
            <a:avLst/>
          </a:prstGeom>
        </p:spPr>
      </p:pic>
      <p:pic>
        <p:nvPicPr>
          <p:cNvPr id="19" name="Picture 18">
            <a:extLst>
              <a:ext uri="{FF2B5EF4-FFF2-40B4-BE49-F238E27FC236}">
                <a16:creationId xmlns:a16="http://schemas.microsoft.com/office/drawing/2014/main" id="{F9F6F46E-47B3-E33E-335C-219D058592FF}"/>
              </a:ext>
            </a:extLst>
          </p:cNvPr>
          <p:cNvPicPr>
            <a:picLocks noChangeAspect="1"/>
          </p:cNvPicPr>
          <p:nvPr/>
        </p:nvPicPr>
        <p:blipFill>
          <a:blip r:embed="rId6"/>
          <a:stretch>
            <a:fillRect/>
          </a:stretch>
        </p:blipFill>
        <p:spPr>
          <a:xfrm>
            <a:off x="7350124" y="180706"/>
            <a:ext cx="2099745" cy="657733"/>
          </a:xfrm>
          <a:prstGeom prst="rect">
            <a:avLst/>
          </a:prstGeom>
        </p:spPr>
      </p:pic>
    </p:spTree>
    <p:extLst>
      <p:ext uri="{BB962C8B-B14F-4D97-AF65-F5344CB8AC3E}">
        <p14:creationId xmlns:p14="http://schemas.microsoft.com/office/powerpoint/2010/main" val="257867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normAutofit/>
          </a:bodyPr>
          <a:lstStyle/>
          <a:p>
            <a:pPr algn="r" rtl="1"/>
            <a:r>
              <a:rPr lang="he-IL" sz="4000" dirty="0"/>
              <a:t>שיפורים בארכיטקטורה </a:t>
            </a:r>
            <a:r>
              <a:rPr lang="en-US" sz="4000" dirty="0"/>
              <a:t>Wasserstein loss -</a:t>
            </a:r>
            <a:br>
              <a:rPr lang="en-US" sz="4000" dirty="0"/>
            </a:br>
            <a:r>
              <a:rPr lang="en-US" sz="4000" dirty="0"/>
              <a:t>Gradient Penalty </a:t>
            </a:r>
            <a:endParaRPr lang="en-IL" sz="4000"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499" y="1805945"/>
                <a:ext cx="10325000" cy="35644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ffectLst/>
                    <a:ea typeface="Calibri" panose="020F0502020204030204" pitchFamily="34" charset="0"/>
                    <a:cs typeface="Arial" panose="020B0604020202020204" pitchFamily="34" charset="0"/>
                  </a:rPr>
                  <a:t>תחימה קטנה מידי מקשה על אימון מהיר</a:t>
                </a:r>
                <a:endParaRPr lang="en-US"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תחימה גדולה מידי מקשה על שמירה של תנאי ליפשיץ הנדרש באימון</a:t>
                </a:r>
              </a:p>
              <a:p>
                <a:pPr algn="r" rtl="1"/>
                <a:r>
                  <a:rPr lang="en-US" sz="1800" dirty="0">
                    <a:solidFill>
                      <a:schemeClr val="tx1"/>
                    </a:solidFill>
                    <a:effectLst/>
                    <a:ea typeface="Calibri" panose="020F0502020204030204" pitchFamily="34" charset="0"/>
                    <a:cs typeface="Arial" panose="020B0604020202020204" pitchFamily="34" charset="0"/>
                  </a:rPr>
                  <a:t>WGAN-GP </a:t>
                </a:r>
                <a:r>
                  <a:rPr lang="he-IL" sz="1800" dirty="0">
                    <a:solidFill>
                      <a:schemeClr val="tx1"/>
                    </a:solidFill>
                    <a:ea typeface="Calibri" panose="020F0502020204030204" pitchFamily="34" charset="0"/>
                    <a:cs typeface="Arial" panose="020B0604020202020204" pitchFamily="34" charset="0"/>
                  </a:rPr>
                  <a:t> לא משתמש בתחימת משקולות אלה בתנאי רגולציה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תנאי הרגולציה מעודד את נורמת הקריטיק להתקרב לערך 1</a:t>
                </a:r>
                <a:endParaRPr lang="en-US" sz="1800" dirty="0">
                  <a:solidFill>
                    <a:schemeClr val="tx1"/>
                  </a:solidFill>
                  <a:effectLst/>
                  <a:ea typeface="Calibri" panose="020F0502020204030204" pitchFamily="34" charset="0"/>
                  <a:cs typeface="Arial" panose="020B0604020202020204" pitchFamily="34" charset="0"/>
                </a:endParaRPr>
              </a:p>
              <a:p>
                <a:pPr algn="r" rtl="1"/>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𝐿</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𝑜𝑟𝑖𝑔𝑖𝑛𝑎𝑙</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𝑐𝑟𝑖𝑡𝑖𝑐</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𝑙𝑜𝑠𝑠</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r>
                              <m:rPr>
                                <m:nor/>
                              </m:rPr>
                              <a:rPr lang="el-GR" sz="1800" dirty="0">
                                <a:solidFill>
                                  <a:schemeClr val="tx1"/>
                                </a:solidFill>
                                <a:ea typeface="Calibri" panose="020F0502020204030204" pitchFamily="34" charset="0"/>
                                <a:cs typeface="Arial" panose="020B0604020202020204" pitchFamily="34" charset="0"/>
                              </a:rPr>
                              <m:t>δ</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e>
                                            </m:d>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e>
                                </m:d>
                              </m:e>
                              <m:sup>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𝑔𝑟𝑎𝑑𝑖𝑒𝑛𝑡</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𝑝𝑒𝑛𝑎𝑙𝑡𝑦</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he-IL"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endParaRPr lang="he-IL" sz="1800" dirty="0">
                  <a:solidFill>
                    <a:schemeClr val="tx1"/>
                  </a:solidFill>
                  <a:ea typeface="Calibri" panose="020F0502020204030204" pitchFamily="34" charset="0"/>
                  <a:cs typeface="Arial" panose="020B0604020202020204" pitchFamily="34" charset="0"/>
                </a:endParaRPr>
              </a:p>
              <a:p>
                <a:pPr algn="r" rtl="1"/>
                <a:r>
                  <a:rPr lang="he-IL" dirty="0">
                    <a:solidFill>
                      <a:schemeClr val="tx1"/>
                    </a:solidFill>
                  </a:rPr>
                  <a:t>תנאי הרגולציה מתקבל מחישוב נורמת הגרדיאנטים של תמונות אינטרפולציה הנוצרות משילוב בין תמונות מסט הדוגמאות ותמונות הנוצרות על ידי הגנרטור.</a:t>
                </a:r>
              </a:p>
              <a:p>
                <a:pPr marL="0" indent="0" algn="r" rtl="1">
                  <a:buNone/>
                </a:pPr>
                <a14:m>
                  <m:oMathPara xmlns:m="http://schemas.openxmlformats.org/officeDocument/2006/math">
                    <m:oMathParaPr>
                      <m:jc m:val="centerGroup"/>
                    </m:oMathParaPr>
                    <m:oMath xmlns:m="http://schemas.openxmlformats.org/officeDocument/2006/math">
                      <m:acc>
                        <m:accPr>
                          <m:chr m:val="̂"/>
                          <m:ctrlPr>
                            <a:rPr lang="en-IL" i="1">
                              <a:solidFill>
                                <a:schemeClr val="tx1"/>
                              </a:solidFill>
                              <a:latin typeface="Cambria Math" panose="02040503050406030204" pitchFamily="18" charset="0"/>
                            </a:rPr>
                          </m:ctrlPr>
                        </m:accPr>
                        <m:e>
                          <m:sSup>
                            <m:sSupPr>
                              <m:ctrlPr>
                                <a:rPr lang="en-IL" i="1">
                                  <a:solidFill>
                                    <a:schemeClr val="tx1"/>
                                  </a:solidFill>
                                  <a:latin typeface="Cambria Math" panose="02040503050406030204" pitchFamily="18" charset="0"/>
                                </a:rPr>
                              </m:ctrlPr>
                            </m:sSupPr>
                            <m:e>
                              <m:r>
                                <a:rPr lang="he-IL"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𝑖</m:t>
                              </m:r>
                            </m:sup>
                          </m:sSup>
                        </m:e>
                      </m:acc>
                      <m:r>
                        <a:rPr lang="en-US" i="1">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 </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𝐻𝑅</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𝐿𝑅</m:t>
                              </m:r>
                            </m:sup>
                          </m:sSup>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oMath>
                  </m:oMathPara>
                </a14:m>
                <a:endParaRPr lang="en-US" sz="1800" dirty="0">
                  <a:solidFill>
                    <a:schemeClr val="tx1"/>
                  </a:solidFill>
                  <a:effectLst/>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499" y="1805945"/>
                <a:ext cx="10325000" cy="3564436"/>
              </a:xfrm>
              <a:prstGeom prst="rect">
                <a:avLst/>
              </a:prstGeom>
              <a:blipFill>
                <a:blip r:embed="rId3"/>
                <a:stretch>
                  <a:fillRect t="-1368" r="-177"/>
                </a:stretch>
              </a:blipFill>
            </p:spPr>
            <p:txBody>
              <a:bodyPr/>
              <a:lstStyle/>
              <a:p>
                <a:r>
                  <a:rPr lang="en-IL">
                    <a:noFill/>
                  </a:rPr>
                  <a:t> </a:t>
                </a:r>
              </a:p>
            </p:txBody>
          </p:sp>
        </mc:Fallback>
      </mc:AlternateContent>
      <p:sp>
        <p:nvSpPr>
          <p:cNvPr id="3" name="Rectangle 1">
            <a:extLst>
              <a:ext uri="{FF2B5EF4-FFF2-40B4-BE49-F238E27FC236}">
                <a16:creationId xmlns:a16="http://schemas.microsoft.com/office/drawing/2014/main" id="{5E50C4AF-D9DB-166E-8F55-7F280843CB08}"/>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None/>
              <a:tabLst/>
            </a:pP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85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B8-C94E-7976-A69C-283034B5A2E2}"/>
              </a:ext>
            </a:extLst>
          </p:cNvPr>
          <p:cNvSpPr>
            <a:spLocks noGrp="1"/>
          </p:cNvSpPr>
          <p:nvPr>
            <p:ph type="title"/>
          </p:nvPr>
        </p:nvSpPr>
        <p:spPr>
          <a:xfrm>
            <a:off x="691079" y="725951"/>
            <a:ext cx="10325000" cy="950449"/>
          </a:xfrm>
        </p:spPr>
        <p:txBody>
          <a:bodyPr/>
          <a:lstStyle/>
          <a:p>
            <a:pPr algn="r"/>
            <a:r>
              <a:rPr lang="he-IL" dirty="0"/>
              <a:t>מטרת העבודה</a:t>
            </a:r>
            <a:endParaRPr lang="en-IL" dirty="0"/>
          </a:p>
        </p:txBody>
      </p:sp>
      <p:sp>
        <p:nvSpPr>
          <p:cNvPr id="3" name="Content Placeholder 2">
            <a:extLst>
              <a:ext uri="{FF2B5EF4-FFF2-40B4-BE49-F238E27FC236}">
                <a16:creationId xmlns:a16="http://schemas.microsoft.com/office/drawing/2014/main" id="{ED6760B7-06D0-5280-40D4-7B3232E10EE2}"/>
              </a:ext>
            </a:extLst>
          </p:cNvPr>
          <p:cNvSpPr>
            <a:spLocks noGrp="1"/>
          </p:cNvSpPr>
          <p:nvPr>
            <p:ph idx="1"/>
          </p:nvPr>
        </p:nvSpPr>
        <p:spPr>
          <a:xfrm>
            <a:off x="691079" y="1778156"/>
            <a:ext cx="10325000" cy="3564436"/>
          </a:xfrm>
        </p:spPr>
        <p:txBody>
          <a:bodyPr/>
          <a:lstStyle/>
          <a:p>
            <a:pPr marL="342900" lvl="0" indent="-342900" algn="r" rtl="1">
              <a:lnSpc>
                <a:spcPct val="115000"/>
              </a:lnSpc>
              <a:spcAft>
                <a:spcPts val="0"/>
              </a:spcAft>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מימוש </a:t>
            </a:r>
            <a:r>
              <a:rPr lang="he-IL" sz="1800" dirty="0">
                <a:latin typeface="Arial" panose="020B0604020202020204" pitchFamily="34" charset="0"/>
                <a:ea typeface="Arial" panose="020B0604020202020204" pitchFamily="34" charset="0"/>
              </a:rPr>
              <a:t>ארכיטקטורות </a:t>
            </a:r>
            <a:r>
              <a:rPr lang="en-US" sz="1800" dirty="0" err="1">
                <a:latin typeface="Arial" panose="020B0604020202020204" pitchFamily="34" charset="0"/>
                <a:ea typeface="Arial" panose="020B0604020202020204" pitchFamily="34" charset="0"/>
              </a:rPr>
              <a:t>SrGan</a:t>
            </a:r>
            <a:r>
              <a:rPr lang="he-IL" sz="1800" dirty="0">
                <a:latin typeface="Arial" panose="020B0604020202020204" pitchFamily="34" charset="0"/>
                <a:ea typeface="Arial" panose="020B0604020202020204" pitchFamily="34" charset="0"/>
              </a:rPr>
              <a:t>, הגדלת רזולוציה עד פי 4 עבור תמונה.</a:t>
            </a:r>
          </a:p>
          <a:p>
            <a:pPr marL="342900" indent="-342900" algn="r" rtl="1">
              <a:lnSpc>
                <a:spcPct val="115000"/>
              </a:lnSpc>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בחינת באופן מעשי את הנושאים אשר תוארו עבודה המסכמת שנעשתה בנושא שיפור איכות תמונה בעזרת רשתות </a:t>
            </a:r>
            <a:r>
              <a:rPr lang="en-US" sz="1800" dirty="0">
                <a:effectLst/>
                <a:latin typeface="Arial" panose="020B0604020202020204" pitchFamily="34" charset="0"/>
                <a:ea typeface="Arial" panose="020B0604020202020204" pitchFamily="34" charset="0"/>
              </a:rPr>
              <a:t>GAN</a:t>
            </a:r>
            <a:r>
              <a:rPr lang="he-IL" sz="1800" dirty="0">
                <a:effectLst/>
                <a:latin typeface="Arial" panose="020B0604020202020204" pitchFamily="34" charset="0"/>
                <a:ea typeface="Arial" panose="020B0604020202020204" pitchFamily="34" charset="0"/>
              </a:rPr>
              <a:t> ("החלק המעשי")</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בחינת שיפורים לארכיטקטורה בעזרת שימוש ברעינות אשר הוצגו במאמרים נוספים בנושאי </a:t>
            </a:r>
            <a:r>
              <a:rPr lang="en-US" sz="1800" dirty="0">
                <a:latin typeface="Arial" panose="020B0604020202020204" pitchFamily="34" charset="0"/>
                <a:ea typeface="Arial" panose="020B0604020202020204" pitchFamily="34" charset="0"/>
              </a:rPr>
              <a:t>GAN</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הצגת כלים למדידה והשוואה של ארכיטקטורת </a:t>
            </a:r>
            <a:r>
              <a:rPr lang="en-US" sz="1800" dirty="0">
                <a:latin typeface="Arial" panose="020B0604020202020204" pitchFamily="34" charset="0"/>
                <a:ea typeface="Arial" panose="020B0604020202020204" pitchFamily="34" charset="0"/>
              </a:rPr>
              <a:t>GAN</a:t>
            </a:r>
            <a:r>
              <a:rPr lang="he-IL" sz="1800" dirty="0">
                <a:latin typeface="Arial" panose="020B0604020202020204" pitchFamily="34" charset="0"/>
                <a:ea typeface="Arial" panose="020B0604020202020204" pitchFamily="34" charset="0"/>
              </a:rPr>
              <a:t> </a:t>
            </a: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effectLst/>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en-IL" sz="1800" dirty="0">
              <a:effectLst/>
              <a:latin typeface="Arial" panose="020B0604020202020204" pitchFamily="34" charset="0"/>
              <a:ea typeface="Arial" panose="020B0604020202020204" pitchFamily="34" charset="0"/>
            </a:endParaRPr>
          </a:p>
          <a:p>
            <a:pPr algn="r" rtl="1"/>
            <a:endParaRPr lang="he-IL" dirty="0"/>
          </a:p>
          <a:p>
            <a:pPr marL="228600" lvl="1" indent="0" algn="r" rtl="1">
              <a:buNone/>
            </a:pPr>
            <a:endParaRPr lang="he-IL" dirty="0"/>
          </a:p>
        </p:txBody>
      </p:sp>
    </p:spTree>
    <p:extLst>
      <p:ext uri="{BB962C8B-B14F-4D97-AF65-F5344CB8AC3E}">
        <p14:creationId xmlns:p14="http://schemas.microsoft.com/office/powerpoint/2010/main" val="428826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67E5-F802-31C9-5709-DD51D5CDA6E9}"/>
              </a:ext>
            </a:extLst>
          </p:cNvPr>
          <p:cNvSpPr>
            <a:spLocks noGrp="1"/>
          </p:cNvSpPr>
          <p:nvPr>
            <p:ph type="title"/>
          </p:nvPr>
        </p:nvSpPr>
        <p:spPr>
          <a:xfrm>
            <a:off x="699704" y="229281"/>
            <a:ext cx="10515600" cy="1325563"/>
          </a:xfrm>
        </p:spPr>
        <p:txBody>
          <a:bodyPr/>
          <a:lstStyle/>
          <a:p>
            <a:pPr algn="r" rtl="1"/>
            <a:r>
              <a:rPr lang="he-IL" dirty="0"/>
              <a:t>השוואת ריצות </a:t>
            </a:r>
            <a:r>
              <a:rPr lang="en-US" dirty="0" err="1"/>
              <a:t>WGan</a:t>
            </a:r>
            <a:br>
              <a:rPr lang="en-US" dirty="0"/>
            </a:br>
            <a:r>
              <a:rPr lang="he-IL" sz="2400" dirty="0"/>
              <a:t>עם שימוש ב </a:t>
            </a:r>
            <a:r>
              <a:rPr lang="en-US" sz="2400" dirty="0"/>
              <a:t>batch normalization			</a:t>
            </a:r>
            <a:r>
              <a:rPr lang="he-IL" sz="2400" dirty="0"/>
              <a:t>עם שימוש ב</a:t>
            </a:r>
            <a:r>
              <a:rPr lang="en-US" sz="2400" dirty="0"/>
              <a:t>layer normalization </a:t>
            </a:r>
            <a:endParaRPr lang="en-IL" dirty="0"/>
          </a:p>
        </p:txBody>
      </p:sp>
      <p:pic>
        <p:nvPicPr>
          <p:cNvPr id="5" name="Content Placeholder 4">
            <a:extLst>
              <a:ext uri="{FF2B5EF4-FFF2-40B4-BE49-F238E27FC236}">
                <a16:creationId xmlns:a16="http://schemas.microsoft.com/office/drawing/2014/main" id="{4D2B062E-F3AB-3FA6-3AD2-C28A910F6C49}"/>
              </a:ext>
            </a:extLst>
          </p:cNvPr>
          <p:cNvPicPr>
            <a:picLocks noGrp="1" noChangeAspect="1"/>
          </p:cNvPicPr>
          <p:nvPr>
            <p:ph idx="1"/>
          </p:nvPr>
        </p:nvPicPr>
        <p:blipFill>
          <a:blip r:embed="rId3"/>
          <a:stretch>
            <a:fillRect/>
          </a:stretch>
        </p:blipFill>
        <p:spPr>
          <a:xfrm>
            <a:off x="361950" y="3924461"/>
            <a:ext cx="10515600" cy="2649216"/>
          </a:xfrm>
        </p:spPr>
      </p:pic>
      <p:pic>
        <p:nvPicPr>
          <p:cNvPr id="7" name="Picture 6">
            <a:extLst>
              <a:ext uri="{FF2B5EF4-FFF2-40B4-BE49-F238E27FC236}">
                <a16:creationId xmlns:a16="http://schemas.microsoft.com/office/drawing/2014/main" id="{986D7B1C-E10F-80AC-4752-A5786D935F2D}"/>
              </a:ext>
            </a:extLst>
          </p:cNvPr>
          <p:cNvPicPr>
            <a:picLocks noChangeAspect="1"/>
          </p:cNvPicPr>
          <p:nvPr/>
        </p:nvPicPr>
        <p:blipFill rotWithShape="1">
          <a:blip r:embed="rId4"/>
          <a:srcRect t="4536" r="1261"/>
          <a:stretch/>
        </p:blipFill>
        <p:spPr>
          <a:xfrm>
            <a:off x="161925" y="1431472"/>
            <a:ext cx="5934075" cy="2492989"/>
          </a:xfrm>
          <a:prstGeom prst="rect">
            <a:avLst/>
          </a:prstGeom>
        </p:spPr>
      </p:pic>
      <p:pic>
        <p:nvPicPr>
          <p:cNvPr id="9" name="Picture 8">
            <a:extLst>
              <a:ext uri="{FF2B5EF4-FFF2-40B4-BE49-F238E27FC236}">
                <a16:creationId xmlns:a16="http://schemas.microsoft.com/office/drawing/2014/main" id="{071D039F-33A7-D84C-25A1-0E62CAC9E0CE}"/>
              </a:ext>
            </a:extLst>
          </p:cNvPr>
          <p:cNvPicPr>
            <a:picLocks noChangeAspect="1"/>
          </p:cNvPicPr>
          <p:nvPr/>
        </p:nvPicPr>
        <p:blipFill>
          <a:blip r:embed="rId5"/>
          <a:stretch>
            <a:fillRect/>
          </a:stretch>
        </p:blipFill>
        <p:spPr>
          <a:xfrm>
            <a:off x="6102600" y="1431472"/>
            <a:ext cx="5389696" cy="2492989"/>
          </a:xfrm>
          <a:prstGeom prst="rect">
            <a:avLst/>
          </a:prstGeom>
        </p:spPr>
      </p:pic>
    </p:spTree>
    <p:extLst>
      <p:ext uri="{BB962C8B-B14F-4D97-AF65-F5344CB8AC3E}">
        <p14:creationId xmlns:p14="http://schemas.microsoft.com/office/powerpoint/2010/main" val="414192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29954-216D-7F9D-0F51-D3922E001E08}"/>
              </a:ext>
            </a:extLst>
          </p:cNvPr>
          <p:cNvPicPr>
            <a:picLocks noChangeAspect="1"/>
          </p:cNvPicPr>
          <p:nvPr/>
        </p:nvPicPr>
        <p:blipFill>
          <a:blip r:embed="rId3"/>
          <a:stretch>
            <a:fillRect/>
          </a:stretch>
        </p:blipFill>
        <p:spPr>
          <a:xfrm>
            <a:off x="410852" y="931427"/>
            <a:ext cx="4026936" cy="3564436"/>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1534991" y="120430"/>
            <a:ext cx="10325000" cy="810997"/>
          </a:xfrm>
        </p:spPr>
        <p:txBody>
          <a:bodyPr>
            <a:normAutofit/>
          </a:bodyPr>
          <a:lstStyle/>
          <a:p>
            <a:pPr algn="r" rtl="1"/>
            <a:r>
              <a:rPr lang="he-IL" dirty="0"/>
              <a:t>סקרית ארכיטקטורות – </a:t>
            </a:r>
            <a:r>
              <a:rPr lang="en-US" dirty="0"/>
              <a:t>Pix2Pix</a:t>
            </a: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188804" y="1416639"/>
                <a:ext cx="10325000" cy="3564436"/>
              </a:xfrm>
            </p:spPr>
            <p:txBody>
              <a:bodyPr>
                <a:normAutofit fontScale="70000" lnSpcReduction="20000"/>
              </a:bodyPr>
              <a:lstStyle/>
              <a:p>
                <a:pPr algn="r" rtl="1"/>
                <a:r>
                  <a:rPr lang="he-IL" dirty="0">
                    <a:latin typeface="Calibri" panose="020F0502020204030204" pitchFamily="34" charset="0"/>
                    <a:cs typeface="Arial" panose="020B0604020202020204" pitchFamily="34" charset="0"/>
                  </a:rPr>
                  <a:t>משתמשים ב </a:t>
                </a:r>
                <a:r>
                  <a:rPr lang="en-US" dirty="0">
                    <a:latin typeface="Calibri" panose="020F0502020204030204" pitchFamily="34" charset="0"/>
                    <a:cs typeface="Arial" panose="020B0604020202020204" pitchFamily="34" charset="0"/>
                  </a:rPr>
                  <a:t>CGAN</a:t>
                </a:r>
                <a:r>
                  <a:rPr lang="he-IL" dirty="0">
                    <a:latin typeface="Calibri" panose="020F0502020204030204" pitchFamily="34" charset="0"/>
                    <a:cs typeface="Arial" panose="020B0604020202020204" pitchFamily="34" charset="0"/>
                  </a:rPr>
                  <a:t> על </a:t>
                </a:r>
                <a:r>
                  <a:rPr lang="he-IL" dirty="0">
                    <a:latin typeface="Calibri" panose="020F0502020204030204" pitchFamily="34" charset="0"/>
                    <a:ea typeface="Calibri" panose="020F0502020204030204" pitchFamily="34" charset="0"/>
                    <a:cs typeface="Arial" panose="020B0604020202020204" pitchFamily="34" charset="0"/>
                  </a:rPr>
                  <a:t>מנת לייצר אובייקטים חדשים על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בסיס מבנה התמונה המקורי (שהוא ווקטור התנאי) במקרה שלנו אין רעש</a:t>
                </a:r>
              </a:p>
              <a:p>
                <a:pPr marL="0" indent="0" algn="r" rtl="1">
                  <a:buNone/>
                </a:pPr>
                <a:r>
                  <a:rPr lang="he-IL" dirty="0">
                    <a:latin typeface="Calibri" panose="020F0502020204030204" pitchFamily="34" charset="0"/>
                    <a:ea typeface="Calibri" panose="020F0502020204030204" pitchFamily="34" charset="0"/>
                    <a:cs typeface="Arial" panose="020B0604020202020204" pitchFamily="34" charset="0"/>
                  </a:rPr>
                  <a:t>וקטור התנאי שהכנסתי הוא התמונה המקורית</a:t>
                </a:r>
              </a:p>
              <a:p>
                <a:pPr algn="r" rtl="1"/>
                <a14:m>
                  <m:oMath xmlns:m="http://schemas.openxmlformats.org/officeDocument/2006/math">
                    <m:sSub>
                      <m:sSubPr>
                        <m:ctrlPr>
                          <a:rPr lang="en-IL" sz="2000" i="1">
                            <a:latin typeface="Cambria Math" panose="02040503050406030204" pitchFamily="18" charset="0"/>
                          </a:rPr>
                        </m:ctrlPr>
                      </m:sSubPr>
                      <m:e>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cGan</m:t>
                            </m:r>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 = </m:t>
                        </m:r>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latin typeface="Cambria Math" panose="02040503050406030204" pitchFamily="18" charset="0"/>
                              </a:rPr>
                            </m:ctrlPr>
                          </m:dPr>
                          <m:e>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x</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y</m:t>
                    </m:r>
                    <m:r>
                      <a:rPr lang="en-US" sz="2000">
                        <a:latin typeface="Cambria Math" panose="02040503050406030204" pitchFamily="18" charset="0"/>
                        <a:ea typeface="Calibri" panose="020F0502020204030204" pitchFamily="34" charset="0"/>
                        <a:cs typeface="Arial" panose="020B0604020202020204" pitchFamily="34" charset="0"/>
                      </a:rPr>
                      <m:t>))+ </m:t>
                    </m:r>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z</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Z</m:t>
                            </m:r>
                          </m:sub>
                        </m:sSub>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d>
                      <m:dPr>
                        <m:ctrlPr>
                          <a:rPr lang="en-IL" sz="2000" i="1">
                            <a:latin typeface="Cambria Math" panose="02040503050406030204" pitchFamily="18" charset="0"/>
                          </a:rPr>
                        </m:ctrlPr>
                      </m:dPr>
                      <m:e>
                        <m:r>
                          <a:rPr lang="en-US" sz="2000">
                            <a:latin typeface="Cambria Math" panose="02040503050406030204" pitchFamily="18" charset="0"/>
                            <a:ea typeface="Calibri" panose="020F0502020204030204" pitchFamily="34" charset="0"/>
                            <a:cs typeface="Arial" panose="020B0604020202020204" pitchFamily="34" charset="0"/>
                          </a:rPr>
                          <m:t>1</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d>
                          <m:dPr>
                            <m:ctrlPr>
                              <a:rPr lang="en-IL" sz="2000" i="1">
                                <a:latin typeface="Cambria Math" panose="02040503050406030204" pitchFamily="18" charset="0"/>
                              </a:rPr>
                            </m:ctrlPr>
                          </m:dPr>
                          <m:e>
                            <m:r>
                              <m:rPr>
                                <m:sty m:val="p"/>
                              </m:rPr>
                              <a:rPr lang="en-US" sz="2000">
                                <a:latin typeface="Cambria Math" panose="02040503050406030204" pitchFamily="18" charset="0"/>
                                <a:ea typeface="Calibri" panose="020F0502020204030204" pitchFamily="34" charset="0"/>
                                <a:cs typeface="Arial" panose="020B0604020202020204" pitchFamily="34" charset="0"/>
                              </a:rPr>
                              <m:t>G</m:t>
                            </m:r>
                            <m:d>
                              <m:dPr>
                                <m:ctrlPr>
                                  <a:rPr lang="en-US" sz="2000" i="1">
                                    <a:latin typeface="Cambria Math" panose="02040503050406030204" pitchFamily="18" charset="0"/>
                                    <a:ea typeface="Calibri" panose="020F0502020204030204" pitchFamily="34" charset="0"/>
                                    <a:cs typeface="Arial" panose="020B0604020202020204" pitchFamily="34" charset="0"/>
                                  </a:rPr>
                                </m:ctrlPr>
                              </m:dPr>
                              <m:e>
                                <m:r>
                                  <m:rPr>
                                    <m:sty m:val="p"/>
                                  </m:rPr>
                                  <a:rPr lang="en-US" sz="2000" smtClean="0">
                                    <a:solidFill>
                                      <a:srgbClr val="7030A0"/>
                                    </a:solidFill>
                                    <a:latin typeface="Cambria Math" panose="02040503050406030204" pitchFamily="18" charset="0"/>
                                    <a:ea typeface="Calibri" panose="020F0502020204030204" pitchFamily="34" charset="0"/>
                                    <a:cs typeface="Arial" panose="020B0604020202020204" pitchFamily="34" charset="0"/>
                                  </a:rPr>
                                  <m:t>z</m:t>
                                </m:r>
                                <m:r>
                                  <a:rPr lang="en-US" sz="2000">
                                    <a:solidFill>
                                      <a:srgbClr val="7030A0"/>
                                    </a:solidFill>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e>
                    </m:d>
                  </m:oMath>
                </a14:m>
                <a:endParaRPr lang="en-US" sz="2000" dirty="0"/>
              </a:p>
              <a:p>
                <a:pPr algn="r" rtl="1"/>
                <a:r>
                  <a:rPr lang="he-IL" dirty="0">
                    <a:latin typeface="Calibri" panose="020F0502020204030204" pitchFamily="34" charset="0"/>
                    <a:cs typeface="Arial" panose="020B0604020202020204" pitchFamily="34" charset="0"/>
                  </a:rPr>
                  <a:t>תנאי רגולציה לשחזור</a:t>
                </a:r>
                <a:r>
                  <a:rPr lang="he-IL" dirty="0">
                    <a:latin typeface="Calibri" panose="020F0502020204030204" pitchFamily="34" charset="0"/>
                    <a:ea typeface="Calibri" panose="020F0502020204030204" pitchFamily="34" charset="0"/>
                    <a:cs typeface="Arial" panose="020B0604020202020204" pitchFamily="34" charset="0"/>
                  </a:rPr>
                  <a:t> הפיקסלים </a:t>
                </a:r>
                <a:r>
                  <a:rPr lang="en-US" dirty="0">
                    <a:latin typeface="Calibri" panose="020F0502020204030204" pitchFamily="34" charset="0"/>
                    <a:ea typeface="Calibri" panose="020F0502020204030204" pitchFamily="34" charset="0"/>
                    <a:cs typeface="Arial" panose="020B0604020202020204" pitchFamily="34" charset="0"/>
                  </a:rPr>
                  <a:t>L1</a:t>
                </a:r>
                <a:r>
                  <a:rPr lang="he-IL" dirty="0">
                    <a:latin typeface="Calibri" panose="020F0502020204030204" pitchFamily="34" charset="0"/>
                    <a:ea typeface="Calibri" panose="020F0502020204030204" pitchFamily="34" charset="0"/>
                    <a:cs typeface="Arial" panose="020B0604020202020204" pitchFamily="34" charset="0"/>
                  </a:rPr>
                  <a:t> אשר שומר</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על תדרים נמוכים ומקרב את התוצר של הרשת הגנרטיבת לתוצר הרצוי </a:t>
                </a:r>
              </a:p>
              <a:p>
                <a:pPr algn="r" rtl="1"/>
                <a:r>
                  <a:rPr lang="he-IL" sz="2000" i="1" dirty="0">
                    <a:latin typeface="Cambria Math" panose="02040503050406030204" pitchFamily="18" charset="0"/>
                  </a:rPr>
                  <a:t>פונקציית ההפסד: </a:t>
                </a:r>
                <a:endParaRPr lang="he-IL" sz="2000" i="1" dirty="0">
                  <a:effectLst/>
                  <a:latin typeface="Cambria Math" panose="02040503050406030204" pitchFamily="18" charset="0"/>
                </a:endParaRPr>
              </a:p>
              <a:p>
                <a:pPr algn="r" rtl="1"/>
                <a14:m>
                  <m:oMath xmlns:m="http://schemas.openxmlformats.org/officeDocument/2006/math">
                    <m:sSub>
                      <m:sSubPr>
                        <m:ctrlPr>
                          <a:rPr lang="en-IL" sz="2000" i="1" smtClean="0">
                            <a:effectLst/>
                            <a:latin typeface="Cambria Math" panose="02040503050406030204" pitchFamily="18" charset="0"/>
                          </a:rPr>
                        </m:ctrlPr>
                      </m:sSubPr>
                      <m:e>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𝐸</m:t>
                        </m:r>
                      </m:e>
                      <m:sub>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a:rPr lang="en-US" sz="2000">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e>
                        </m:d>
                      </m:sub>
                    </m:sSub>
                    <m:d>
                      <m:dPr>
                        <m:ctrlPr>
                          <a:rPr lang="en-IL" sz="2000" i="1">
                            <a:effectLst/>
                            <a:latin typeface="Cambria Math" panose="02040503050406030204" pitchFamily="18" charset="0"/>
                          </a:rPr>
                        </m:ctrlPr>
                      </m:dPr>
                      <m:e>
                        <m:sSub>
                          <m:sSubPr>
                            <m:ctrlPr>
                              <a:rPr lang="en-IL" sz="2000" i="1">
                                <a:effectLst/>
                                <a:latin typeface="Cambria Math" panose="02040503050406030204" pitchFamily="18" charset="0"/>
                              </a:rPr>
                            </m:ctrlPr>
                          </m:sSubPr>
                          <m:e>
                            <m:d>
                              <m:dPr>
                                <m:begChr m:val="|"/>
                                <m:endChr m:val="|"/>
                                <m:ctrlPr>
                                  <a:rPr lang="en-IL" sz="2000" i="1">
                                    <a:effectLst/>
                                    <a:latin typeface="Cambria Math" panose="02040503050406030204" pitchFamily="18" charset="0"/>
                                  </a:rPr>
                                </m:ctrlPr>
                              </m:dPr>
                              <m:e>
                                <m:d>
                                  <m:dPr>
                                    <m:begChr m:val="|"/>
                                    <m:endChr m:val="|"/>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𝑌</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𝐺</m:t>
                                    </m:r>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e>
                                    </m:d>
                                  </m:e>
                                </m:d>
                              </m:e>
                            </m:d>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e>
                    </m:d>
                  </m:oMath>
                </a14:m>
                <a:endParaRPr lang="en-US" sz="2000" i="1" dirty="0">
                  <a:effectLst/>
                  <a:latin typeface="Cambria Math" panose="02040503050406030204" pitchFamily="18" charset="0"/>
                </a:endParaRPr>
              </a:p>
              <a:p>
                <a:pPr algn="r" rtl="1"/>
                <a14:m>
                  <m:oMath xmlns:m="http://schemas.openxmlformats.org/officeDocument/2006/math">
                    <m:limLow>
                      <m:limLowPr>
                        <m:ctrlPr>
                          <a:rPr lang="en-IL" sz="2000" i="1" smtClean="0">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argmin</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lim>
                    </m:limLow>
                    <m:limLow>
                      <m:limLowPr>
                        <m:ctrlPr>
                          <a:rPr lang="en-IL" sz="2000" i="1">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argmax</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lim>
                    </m:limLow>
                    <m:r>
                      <a:rPr lang="en-US" sz="2000" i="1">
                        <a:effectLst/>
                        <a:latin typeface="Cambria Math" panose="02040503050406030204" pitchFamily="18" charset="0"/>
                        <a:ea typeface="Calibri" panose="020F0502020204030204" pitchFamily="34" charset="0"/>
                        <a:cs typeface="Arial" panose="020B0604020202020204" pitchFamily="34" charset="0"/>
                      </a:rPr>
                      <m:t>𝐿</m:t>
                    </m:r>
                    <m:d>
                      <m:dPr>
                        <m:ctrlPr>
                          <a:rPr lang="en-IL" sz="2000" i="1">
                            <a:effectLst/>
                            <a:latin typeface="Cambria Math" panose="02040503050406030204" pitchFamily="18" charset="0"/>
                          </a:rPr>
                        </m:ctrlPr>
                      </m:d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r>
                          <a:rPr lang="en-US" sz="20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e>
                    </m:d>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cGan</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𝐷</m:t>
                        </m:r>
                      </m:e>
                    </m:d>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l-GR" sz="2000" i="1" smtClean="0">
                            <a:effectLst/>
                            <a:latin typeface="Cambria Math" panose="02040503050406030204" pitchFamily="18" charset="0"/>
                            <a:ea typeface="Calibri" panose="020F0502020204030204" pitchFamily="34" charset="0"/>
                            <a:cs typeface="Arial" panose="020B0604020202020204" pitchFamily="34" charset="0"/>
                          </a:rPr>
                          <m:t>δ</m:t>
                        </m:r>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he-IL" sz="2000" b="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smtClean="0">
                            <a:solidFill>
                              <a:srgbClr val="7030A0"/>
                            </a:solidFill>
                            <a:latin typeface="Cambria Math" panose="02040503050406030204" pitchFamily="18" charset="0"/>
                          </a:rPr>
                        </m:ctrlPr>
                      </m:sSubPr>
                      <m:e>
                        <m:r>
                          <m:rPr>
                            <m:sty m:val="p"/>
                          </m:rPr>
                          <a:rPr lang="en-US" sz="2000">
                            <a:solidFill>
                              <a:srgbClr val="7030A0"/>
                            </a:solidFill>
                            <a:latin typeface="Cambria Math" panose="02040503050406030204" pitchFamily="18" charset="0"/>
                          </a:rPr>
                          <m:t>λ</m:t>
                        </m:r>
                        <m:r>
                          <a:rPr lang="en-IL" sz="2000" i="1">
                            <a:solidFill>
                              <a:srgbClr val="7030A0"/>
                            </a:solidFill>
                            <a:latin typeface="Cambria Math" panose="02040503050406030204" pitchFamily="18" charset="0"/>
                          </a:rPr>
                          <m:t>𝐿</m:t>
                        </m:r>
                      </m:e>
                      <m:sub>
                        <m:r>
                          <a:rPr lang="en-IL" sz="2000" i="1">
                            <a:solidFill>
                              <a:srgbClr val="7030A0"/>
                            </a:solidFill>
                            <a:latin typeface="Cambria Math" panose="02040503050406030204" pitchFamily="18" charset="0"/>
                          </a:rPr>
                          <m:t>𝑐𝑜𝑛𝑡𝑒𝑛𝑡</m:t>
                        </m:r>
                      </m:sub>
                    </m:sSub>
                    <m:d>
                      <m:dPr>
                        <m:sepChr m:val=","/>
                        <m:ctrlPr>
                          <a:rPr lang="en-IL" sz="2000" i="1">
                            <a:solidFill>
                              <a:srgbClr val="7030A0"/>
                            </a:solidFill>
                            <a:latin typeface="Cambria Math" panose="02040503050406030204" pitchFamily="18" charset="0"/>
                          </a:rPr>
                        </m:ctrlPr>
                      </m:dPr>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𝐻𝑅</m:t>
                            </m:r>
                          </m:sup>
                        </m:sSup>
                      </m:e>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𝐿𝑅</m:t>
                            </m:r>
                          </m:sup>
                        </m:sSup>
                      </m:e>
                      <m:e>
                        <m:r>
                          <a:rPr lang="en-IL" sz="2000" i="1">
                            <a:solidFill>
                              <a:srgbClr val="7030A0"/>
                            </a:solidFill>
                            <a:latin typeface="Cambria Math" panose="02040503050406030204" pitchFamily="18" charset="0"/>
                          </a:rPr>
                          <m:t>𝐺</m:t>
                        </m:r>
                      </m:e>
                    </m:d>
                  </m:oMath>
                </a14:m>
                <a:endParaRPr lang="he-IL" sz="2000" dirty="0">
                  <a:latin typeface="Calibri" panose="020F0502020204030204" pitchFamily="34" charset="0"/>
                  <a:ea typeface="Calibri" panose="020F0502020204030204" pitchFamily="34" charset="0"/>
                  <a:cs typeface="Arial" panose="020B0604020202020204" pitchFamily="34" charset="0"/>
                </a:endParaRPr>
              </a:p>
              <a:p>
                <a:pPr algn="r" rtl="1"/>
                <a:r>
                  <a:rPr lang="he-IL" dirty="0">
                    <a:latin typeface="Calibri" panose="020F0502020204030204" pitchFamily="34" charset="0"/>
                    <a:ea typeface="Calibri" panose="020F0502020204030204" pitchFamily="34" charset="0"/>
                    <a:cs typeface="Arial" panose="020B0604020202020204" pitchFamily="34" charset="0"/>
                  </a:rPr>
                  <a:t>ארכיטקטורת הדסקרימנטור </a:t>
                </a:r>
                <a:r>
                  <a:rPr lang="en-US" dirty="0">
                    <a:latin typeface="Calibri" panose="020F0502020204030204" pitchFamily="34" charset="0"/>
                    <a:ea typeface="Calibri" panose="020F0502020204030204" pitchFamily="34" charset="0"/>
                    <a:cs typeface="Arial" panose="020B0604020202020204" pitchFamily="34" charset="0"/>
                  </a:rPr>
                  <a:t>PATCH GAN</a:t>
                </a:r>
                <a:r>
                  <a:rPr lang="he-IL" dirty="0">
                    <a:latin typeface="Calibri" panose="020F0502020204030204" pitchFamily="34" charset="0"/>
                    <a:ea typeface="Calibri" panose="020F0502020204030204" pitchFamily="34" charset="0"/>
                    <a:cs typeface="Arial" panose="020B0604020202020204" pitchFamily="34" charset="0"/>
                  </a:rPr>
                  <a:t>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עוזרת לשמירת מבנים בתדרים גבוהים. הדסקרימנטור הרבה יותר אינפורמטיבי.</a:t>
                </a:r>
              </a:p>
              <a:p>
                <a:pPr algn="r" rtl="1"/>
                <a:endParaRPr lang="he-IL"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618531CB-C601-C3C8-6616-7849EFDA1C35}"/>
                  </a:ext>
                </a:extLst>
              </p:cNvPr>
              <p:cNvSpPr>
                <a:spLocks noGrp="1" noRot="1" noChangeAspect="1" noMove="1" noResize="1" noEditPoints="1" noAdjustHandles="1" noChangeArrowheads="1" noChangeShapeType="1" noTextEdit="1"/>
              </p:cNvSpPr>
              <p:nvPr>
                <p:ph idx="1"/>
              </p:nvPr>
            </p:nvSpPr>
            <p:spPr>
              <a:xfrm>
                <a:off x="1188804" y="1416639"/>
                <a:ext cx="10325000" cy="3564436"/>
              </a:xfrm>
              <a:blipFill>
                <a:blip r:embed="rId4"/>
                <a:stretch>
                  <a:fillRect t="-3248" r="-649"/>
                </a:stretch>
              </a:blipFill>
            </p:spPr>
            <p:txBody>
              <a:bodyPr/>
              <a:lstStyle/>
              <a:p>
                <a:r>
                  <a:rPr lang="en-IL">
                    <a:noFill/>
                  </a:rPr>
                  <a:t> </a:t>
                </a:r>
              </a:p>
            </p:txBody>
          </p:sp>
        </mc:Fallback>
      </mc:AlternateContent>
      <p:pic>
        <p:nvPicPr>
          <p:cNvPr id="3" name="Picture 2" descr="A picture containing text, outdoor, blurry&#10;&#10;Description automatically generated">
            <a:extLst>
              <a:ext uri="{FF2B5EF4-FFF2-40B4-BE49-F238E27FC236}">
                <a16:creationId xmlns:a16="http://schemas.microsoft.com/office/drawing/2014/main" id="{DE5C5597-EBB2-02F7-9B59-EE04BBB178EF}"/>
              </a:ext>
            </a:extLst>
          </p:cNvPr>
          <p:cNvPicPr>
            <a:picLocks noChangeAspect="1"/>
          </p:cNvPicPr>
          <p:nvPr/>
        </p:nvPicPr>
        <p:blipFill>
          <a:blip r:embed="rId5"/>
          <a:stretch>
            <a:fillRect/>
          </a:stretch>
        </p:blipFill>
        <p:spPr>
          <a:xfrm>
            <a:off x="842617" y="4972766"/>
            <a:ext cx="11017374" cy="1649254"/>
          </a:xfrm>
          <a:prstGeom prst="rect">
            <a:avLst/>
          </a:prstGeom>
        </p:spPr>
      </p:pic>
    </p:spTree>
    <p:extLst>
      <p:ext uri="{BB962C8B-B14F-4D97-AF65-F5344CB8AC3E}">
        <p14:creationId xmlns:p14="http://schemas.microsoft.com/office/powerpoint/2010/main" val="203061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3ADB-767F-F151-16BE-993D7E0485E8}"/>
              </a:ext>
            </a:extLst>
          </p:cNvPr>
          <p:cNvSpPr>
            <a:spLocks noGrp="1"/>
          </p:cNvSpPr>
          <p:nvPr>
            <p:ph type="title"/>
          </p:nvPr>
        </p:nvSpPr>
        <p:spPr/>
        <p:txBody>
          <a:bodyPr/>
          <a:lstStyle/>
          <a:p>
            <a:pPr algn="r" rtl="1"/>
            <a:r>
              <a:rPr lang="he-IL" dirty="0"/>
              <a:t>תוצאות ריצת </a:t>
            </a:r>
            <a:r>
              <a:rPr lang="en-US" dirty="0"/>
              <a:t>SrPix2Pix</a:t>
            </a:r>
            <a:br>
              <a:rPr lang="en-US" dirty="0"/>
            </a:br>
            <a:endParaRPr lang="en-IL" dirty="0"/>
          </a:p>
        </p:txBody>
      </p:sp>
      <p:pic>
        <p:nvPicPr>
          <p:cNvPr id="5" name="Content Placeholder 4">
            <a:extLst>
              <a:ext uri="{FF2B5EF4-FFF2-40B4-BE49-F238E27FC236}">
                <a16:creationId xmlns:a16="http://schemas.microsoft.com/office/drawing/2014/main" id="{DCF37BAE-D711-8299-02BF-866DA12ECB39}"/>
              </a:ext>
            </a:extLst>
          </p:cNvPr>
          <p:cNvPicPr>
            <a:picLocks noGrp="1" noChangeAspect="1"/>
          </p:cNvPicPr>
          <p:nvPr>
            <p:ph idx="1"/>
          </p:nvPr>
        </p:nvPicPr>
        <p:blipFill>
          <a:blip r:embed="rId3"/>
          <a:stretch>
            <a:fillRect/>
          </a:stretch>
        </p:blipFill>
        <p:spPr>
          <a:xfrm>
            <a:off x="764361" y="1587525"/>
            <a:ext cx="7441708" cy="4351338"/>
          </a:xfrm>
        </p:spPr>
      </p:pic>
      <p:pic>
        <p:nvPicPr>
          <p:cNvPr id="6" name="Picture 5" descr="A close-up of a person's face&#10;&#10;Description automatically generated">
            <a:extLst>
              <a:ext uri="{FF2B5EF4-FFF2-40B4-BE49-F238E27FC236}">
                <a16:creationId xmlns:a16="http://schemas.microsoft.com/office/drawing/2014/main" id="{BC82234F-ED05-EB58-E5A2-25906BA1F6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1986536"/>
            <a:ext cx="914400" cy="914400"/>
          </a:xfrm>
          <a:prstGeom prst="rect">
            <a:avLst/>
          </a:prstGeom>
          <a:noFill/>
          <a:ln>
            <a:noFill/>
          </a:ln>
        </p:spPr>
      </p:pic>
      <p:pic>
        <p:nvPicPr>
          <p:cNvPr id="7" name="Picture 6" descr="A person with brown hair&#10;&#10;Description automatically generated with low confidence">
            <a:extLst>
              <a:ext uri="{FF2B5EF4-FFF2-40B4-BE49-F238E27FC236}">
                <a16:creationId xmlns:a16="http://schemas.microsoft.com/office/drawing/2014/main" id="{72EE8E0E-60A7-20DC-CEDB-0C79EDBAA8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53650" y="1986536"/>
            <a:ext cx="914400" cy="914400"/>
          </a:xfrm>
          <a:prstGeom prst="rect">
            <a:avLst/>
          </a:prstGeom>
          <a:noFill/>
          <a:ln>
            <a:noFill/>
          </a:ln>
        </p:spPr>
      </p:pic>
      <p:pic>
        <p:nvPicPr>
          <p:cNvPr id="8" name="Picture 7" descr="A person with long hair and beard&#10;&#10;Description automatically generated with medium confidence">
            <a:extLst>
              <a:ext uri="{FF2B5EF4-FFF2-40B4-BE49-F238E27FC236}">
                <a16:creationId xmlns:a16="http://schemas.microsoft.com/office/drawing/2014/main" id="{D9016F93-BF8D-F703-56E7-979E031763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39250" y="2900936"/>
            <a:ext cx="914400" cy="914400"/>
          </a:xfrm>
          <a:prstGeom prst="rect">
            <a:avLst/>
          </a:prstGeom>
          <a:noFill/>
          <a:ln>
            <a:noFill/>
          </a:ln>
        </p:spPr>
      </p:pic>
      <p:pic>
        <p:nvPicPr>
          <p:cNvPr id="9" name="Picture 8" descr="A person with long hair and beard&#10;&#10;Description automatically generated with low confidence">
            <a:extLst>
              <a:ext uri="{FF2B5EF4-FFF2-40B4-BE49-F238E27FC236}">
                <a16:creationId xmlns:a16="http://schemas.microsoft.com/office/drawing/2014/main" id="{EA7A3A67-741D-2478-B498-F5F54CA8FE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53650" y="2900936"/>
            <a:ext cx="914400" cy="914400"/>
          </a:xfrm>
          <a:prstGeom prst="rect">
            <a:avLst/>
          </a:prstGeom>
          <a:noFill/>
          <a:ln>
            <a:noFill/>
          </a:ln>
        </p:spPr>
      </p:pic>
      <p:pic>
        <p:nvPicPr>
          <p:cNvPr id="10" name="Picture 9" descr="A person with a goatee&#10;&#10;Description automatically generated with low confidence">
            <a:extLst>
              <a:ext uri="{FF2B5EF4-FFF2-40B4-BE49-F238E27FC236}">
                <a16:creationId xmlns:a16="http://schemas.microsoft.com/office/drawing/2014/main" id="{35FDB264-F894-B085-2DAA-1087E37A38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9725" y="3815336"/>
            <a:ext cx="914400" cy="914400"/>
          </a:xfrm>
          <a:prstGeom prst="rect">
            <a:avLst/>
          </a:prstGeom>
          <a:noFill/>
          <a:ln>
            <a:noFill/>
          </a:ln>
        </p:spPr>
      </p:pic>
      <p:pic>
        <p:nvPicPr>
          <p:cNvPr id="12" name="Picture 11" descr="A person with a beard&#10;&#10;Description automatically generated with low confidence">
            <a:extLst>
              <a:ext uri="{FF2B5EF4-FFF2-40B4-BE49-F238E27FC236}">
                <a16:creationId xmlns:a16="http://schemas.microsoft.com/office/drawing/2014/main" id="{48D5DCE2-834B-24D0-4ECE-DCF7C4784A6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44125" y="3815336"/>
            <a:ext cx="914400" cy="914400"/>
          </a:xfrm>
          <a:prstGeom prst="rect">
            <a:avLst/>
          </a:prstGeom>
          <a:noFill/>
          <a:ln>
            <a:noFill/>
          </a:ln>
        </p:spPr>
      </p:pic>
      <p:pic>
        <p:nvPicPr>
          <p:cNvPr id="13" name="Picture 12" descr="A close-up of a person's face&#10;&#10;Description automatically generated">
            <a:extLst>
              <a:ext uri="{FF2B5EF4-FFF2-40B4-BE49-F238E27FC236}">
                <a16:creationId xmlns:a16="http://schemas.microsoft.com/office/drawing/2014/main" id="{E3007246-4E7E-7A5B-AFDF-6514771F467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29725" y="4729736"/>
            <a:ext cx="914400" cy="914400"/>
          </a:xfrm>
          <a:prstGeom prst="rect">
            <a:avLst/>
          </a:prstGeom>
          <a:noFill/>
          <a:ln>
            <a:noFill/>
          </a:ln>
        </p:spPr>
      </p:pic>
      <p:pic>
        <p:nvPicPr>
          <p:cNvPr id="14" name="Picture 13" descr="A close-up of a person&#10;&#10;Description automatically generated">
            <a:extLst>
              <a:ext uri="{FF2B5EF4-FFF2-40B4-BE49-F238E27FC236}">
                <a16:creationId xmlns:a16="http://schemas.microsoft.com/office/drawing/2014/main" id="{E9ED9BEC-96FF-8928-4F8F-A6C1148DFFE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144125" y="4729736"/>
            <a:ext cx="914400" cy="914400"/>
          </a:xfrm>
          <a:prstGeom prst="rect">
            <a:avLst/>
          </a:prstGeom>
          <a:noFill/>
          <a:ln>
            <a:noFill/>
          </a:ln>
        </p:spPr>
      </p:pic>
      <p:sp>
        <p:nvSpPr>
          <p:cNvPr id="15" name="Title 1">
            <a:extLst>
              <a:ext uri="{FF2B5EF4-FFF2-40B4-BE49-F238E27FC236}">
                <a16:creationId xmlns:a16="http://schemas.microsoft.com/office/drawing/2014/main" id="{B1803558-2A7C-33F6-9546-B1E6CD48D95A}"/>
              </a:ext>
            </a:extLst>
          </p:cNvPr>
          <p:cNvSpPr txBox="1">
            <a:spLocks/>
          </p:cNvSpPr>
          <p:nvPr/>
        </p:nvSpPr>
        <p:spPr>
          <a:xfrm>
            <a:off x="8494336" y="1758810"/>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err="1"/>
              <a:t>Wgan</a:t>
            </a:r>
            <a:r>
              <a:rPr lang="en-US" dirty="0"/>
              <a:t>       srPix2Pix01</a:t>
            </a:r>
            <a:endParaRPr lang="en-IL" dirty="0"/>
          </a:p>
        </p:txBody>
      </p:sp>
    </p:spTree>
    <p:extLst>
      <p:ext uri="{BB962C8B-B14F-4D97-AF65-F5344CB8AC3E}">
        <p14:creationId xmlns:p14="http://schemas.microsoft.com/office/powerpoint/2010/main" val="15815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AB1A-7417-8506-79E8-585BE0D531F1}"/>
              </a:ext>
            </a:extLst>
          </p:cNvPr>
          <p:cNvSpPr>
            <a:spLocks noGrp="1"/>
          </p:cNvSpPr>
          <p:nvPr>
            <p:ph type="title"/>
          </p:nvPr>
        </p:nvSpPr>
        <p:spPr/>
        <p:txBody>
          <a:bodyPr/>
          <a:lstStyle/>
          <a:p>
            <a:pPr algn="r" rtl="1"/>
            <a:r>
              <a:rPr lang="he-IL" dirty="0"/>
              <a:t>בדיקת הצורך ב</a:t>
            </a:r>
            <a:r>
              <a:rPr lang="en-US" dirty="0"/>
              <a:t>transfer </a:t>
            </a:r>
            <a:r>
              <a:rPr lang="en-US" dirty="0" err="1"/>
              <a:t>learining</a:t>
            </a:r>
            <a:r>
              <a:rPr lang="he-IL" dirty="0"/>
              <a:t> עבור </a:t>
            </a:r>
            <a:r>
              <a:rPr lang="en-US" dirty="0"/>
              <a:t>srPix2Pix</a:t>
            </a:r>
            <a:endParaRPr lang="en-IL" dirty="0"/>
          </a:p>
        </p:txBody>
      </p:sp>
      <p:sp>
        <p:nvSpPr>
          <p:cNvPr id="8" name="Content Placeholder 7">
            <a:extLst>
              <a:ext uri="{FF2B5EF4-FFF2-40B4-BE49-F238E27FC236}">
                <a16:creationId xmlns:a16="http://schemas.microsoft.com/office/drawing/2014/main" id="{B71616FC-3CD6-3819-E512-EC63AFC853DD}"/>
              </a:ext>
            </a:extLst>
          </p:cNvPr>
          <p:cNvSpPr>
            <a:spLocks noGrp="1"/>
          </p:cNvSpPr>
          <p:nvPr>
            <p:ph idx="1"/>
          </p:nvPr>
        </p:nvSpPr>
        <p:spPr/>
        <p:txBody>
          <a:bodyPr/>
          <a:lstStyle/>
          <a:p>
            <a:endParaRPr lang="en-IL"/>
          </a:p>
        </p:txBody>
      </p:sp>
      <p:pic>
        <p:nvPicPr>
          <p:cNvPr id="10" name="Picture 9">
            <a:extLst>
              <a:ext uri="{FF2B5EF4-FFF2-40B4-BE49-F238E27FC236}">
                <a16:creationId xmlns:a16="http://schemas.microsoft.com/office/drawing/2014/main" id="{6B835F7F-FB3B-7803-6DA5-1C76C09DE1A4}"/>
              </a:ext>
            </a:extLst>
          </p:cNvPr>
          <p:cNvPicPr>
            <a:picLocks noChangeAspect="1"/>
          </p:cNvPicPr>
          <p:nvPr/>
        </p:nvPicPr>
        <p:blipFill>
          <a:blip r:embed="rId2"/>
          <a:stretch>
            <a:fillRect/>
          </a:stretch>
        </p:blipFill>
        <p:spPr>
          <a:xfrm>
            <a:off x="1515601" y="2366357"/>
            <a:ext cx="8743117" cy="3153641"/>
          </a:xfrm>
          <a:prstGeom prst="rect">
            <a:avLst/>
          </a:prstGeom>
        </p:spPr>
      </p:pic>
      <p:pic>
        <p:nvPicPr>
          <p:cNvPr id="3077" name="Picture 5">
            <a:extLst>
              <a:ext uri="{FF2B5EF4-FFF2-40B4-BE49-F238E27FC236}">
                <a16:creationId xmlns:a16="http://schemas.microsoft.com/office/drawing/2014/main" id="{541668CA-E49C-68B4-F350-2E8E9149B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5327" r="635"/>
          <a:stretch>
            <a:fillRect/>
          </a:stretch>
        </p:blipFill>
        <p:spPr bwMode="auto">
          <a:xfrm>
            <a:off x="0" y="0"/>
            <a:ext cx="1398588" cy="2206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E0E9C8-60D6-F7E5-6CDE-90D377280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9843"/>
          <a:stretch>
            <a:fillRect/>
          </a:stretch>
        </p:blipFill>
        <p:spPr bwMode="auto">
          <a:xfrm>
            <a:off x="0" y="0"/>
            <a:ext cx="1398588" cy="4460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1128423F-560F-5D0F-0F5D-EA7F4A5C6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87513" cy="1333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D70CE0D-82DF-2D09-B034-579A5CC00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668463" cy="13366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CA8D6680-430A-8C3F-6319-5DB2E30C6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6986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40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2B85-687A-31AE-CB2B-69444DADAD5E}"/>
              </a:ext>
            </a:extLst>
          </p:cNvPr>
          <p:cNvSpPr>
            <a:spLocks noGrp="1"/>
          </p:cNvSpPr>
          <p:nvPr>
            <p:ph type="title"/>
          </p:nvPr>
        </p:nvSpPr>
        <p:spPr/>
        <p:txBody>
          <a:bodyPr/>
          <a:lstStyle/>
          <a:p>
            <a:pPr algn="r" rtl="1"/>
            <a:r>
              <a:rPr lang="he-IL" dirty="0"/>
              <a:t>סקרית ארכיטקטורות –</a:t>
            </a:r>
            <a:r>
              <a:rPr lang="en-US" dirty="0" err="1"/>
              <a:t>SinGan</a:t>
            </a:r>
            <a:r>
              <a:rPr lang="en-US" dirty="0"/>
              <a:t> </a:t>
            </a:r>
            <a:endParaRPr lang="en-IL" dirty="0"/>
          </a:p>
        </p:txBody>
      </p:sp>
      <p:pic>
        <p:nvPicPr>
          <p:cNvPr id="4" name="Content Placeholder 3">
            <a:extLst>
              <a:ext uri="{FF2B5EF4-FFF2-40B4-BE49-F238E27FC236}">
                <a16:creationId xmlns:a16="http://schemas.microsoft.com/office/drawing/2014/main" id="{5C10C799-824C-7084-7F88-73A476A6223C}"/>
              </a:ext>
            </a:extLst>
          </p:cNvPr>
          <p:cNvPicPr>
            <a:picLocks noGrp="1" noChangeAspect="1"/>
          </p:cNvPicPr>
          <p:nvPr>
            <p:ph idx="1"/>
          </p:nvPr>
        </p:nvPicPr>
        <p:blipFill>
          <a:blip r:embed="rId3"/>
          <a:stretch>
            <a:fillRect/>
          </a:stretch>
        </p:blipFill>
        <p:spPr>
          <a:xfrm>
            <a:off x="149542" y="3823870"/>
            <a:ext cx="6492141" cy="2865106"/>
          </a:xfrm>
          <a:prstGeom prst="rect">
            <a:avLst/>
          </a:prstGeom>
        </p:spPr>
      </p:pic>
      <mc:AlternateContent xmlns:mc="http://schemas.openxmlformats.org/markup-compatibility/2006">
        <mc:Choice xmlns:a14="http://schemas.microsoft.com/office/drawing/2010/main" Requires="a14">
          <p:sp>
            <p:nvSpPr>
              <p:cNvPr id="5" name="Content Placeholder 9">
                <a:extLst>
                  <a:ext uri="{FF2B5EF4-FFF2-40B4-BE49-F238E27FC236}">
                    <a16:creationId xmlns:a16="http://schemas.microsoft.com/office/drawing/2014/main" id="{F576C6D4-D750-E0A8-D54A-AD744EA14571}"/>
                  </a:ext>
                </a:extLst>
              </p:cNvPr>
              <p:cNvSpPr txBox="1">
                <a:spLocks/>
              </p:cNvSpPr>
              <p:nvPr/>
            </p:nvSpPr>
            <p:spPr>
              <a:xfrm>
                <a:off x="60960" y="1393476"/>
                <a:ext cx="11797334" cy="53675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rPr>
                  <a:t>מציג אימון ארכיטקטורה המשתמשת באימון רשתות יריבות אשר מתאמן על תמונה יחידה. המאמר מציג שיטה לייצור כמה שינויים בתמונה היחידה המתקבלת</a:t>
                </a:r>
                <a:r>
                  <a:rPr lang="en-US" sz="1800" dirty="0">
                    <a:solidFill>
                      <a:schemeClr val="tx1"/>
                    </a:solidFill>
                  </a:rPr>
                  <a:t>.</a:t>
                </a:r>
              </a:p>
              <a:p>
                <a:pPr algn="r" rtl="1"/>
                <a:r>
                  <a:rPr lang="he-IL" sz="1800" dirty="0">
                    <a:solidFill>
                      <a:schemeClr val="tx1"/>
                    </a:solidFill>
                  </a:rPr>
                  <a:t>הארכיטקטורה משתמשת באימן </a:t>
                </a:r>
                <a:r>
                  <a:rPr lang="en-US" sz="1800" dirty="0">
                    <a:solidFill>
                      <a:schemeClr val="tx1"/>
                    </a:solidFill>
                  </a:rPr>
                  <a:t>progressive growing  </a:t>
                </a:r>
                <a:r>
                  <a:rPr lang="he-IL" sz="1800" dirty="0">
                    <a:solidFill>
                      <a:schemeClr val="tx1"/>
                    </a:solidFill>
                  </a:rPr>
                  <a:t>, אשר עוזר לארכיטקטורה ללמוד מאפייני טקסטורות בכמה רמות. בכל רמה נעשה אימון   </a:t>
                </a:r>
                <a:r>
                  <a:rPr lang="en-US" sz="1800" dirty="0">
                    <a:solidFill>
                      <a:schemeClr val="tx1"/>
                    </a:solidFill>
                  </a:rPr>
                  <a:t>WGAN GP </a:t>
                </a:r>
                <a:r>
                  <a:rPr lang="he-IL" sz="1800" dirty="0">
                    <a:solidFill>
                      <a:schemeClr val="tx1"/>
                    </a:solidFill>
                  </a:rPr>
                  <a:t>עם דסקרימנטור </a:t>
                </a:r>
                <a:r>
                  <a:rPr lang="en-US" sz="1800" dirty="0" err="1">
                    <a:solidFill>
                      <a:schemeClr val="tx1"/>
                    </a:solidFill>
                  </a:rPr>
                  <a:t>PatchGan</a:t>
                </a:r>
                <a:r>
                  <a:rPr lang="he-IL" sz="1800" dirty="0">
                    <a:solidFill>
                      <a:schemeClr val="tx1"/>
                    </a:solidFill>
                  </a:rPr>
                  <a:t>. לאחר אימון רמה מסוימת הדסקרימנטור נשאר ללא שימוש והגנרטור משומש לאימון הרמה הבאה כאשר משקולותיו נשארות מוקפאות. </a:t>
                </a:r>
                <a:endParaRPr lang="en-IL" sz="1800" dirty="0">
                  <a:solidFill>
                    <a:schemeClr val="tx1"/>
                  </a:solidFill>
                </a:endParaRPr>
              </a:p>
              <a:p>
                <a:pPr algn="r" rtl="1"/>
                <a:r>
                  <a:rPr lang="he-IL" sz="1800" dirty="0">
                    <a:solidFill>
                      <a:schemeClr val="tx1"/>
                    </a:solidFill>
                  </a:rPr>
                  <a:t>גודל המקטעים שהדסקרימנטור מייצר נשאר קבוע עבור כל גודל תמונה מיוצרת ברמות השונות, הדבר גורם לכך שכל רמה הדסקרימנטור  רואה מקטעים הולכים וקטנים מהתמונה, דבר הגורם לאימון אשר מתמקד בכל רמה ברמת דיוק אוביקטים שונה. ככל שהפאטץ באופן יחיס יותר קטן בתמונה הוא מתמקד באובייקטים יותר קטנים ובטקסטורות יותר חדות. ככל שהפאטץ באופן יחסי גדול הוא מתמקד באוביקטים יותר גדולים וקווי מתאר כללים</a:t>
                </a:r>
              </a:p>
              <a:p>
                <a:pPr algn="r" rtl="1"/>
                <a14:m>
                  <m:oMath xmlns:m="http://schemas.openxmlformats.org/officeDocument/2006/math">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he-IL"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G</m:t>
                            </m:r>
                          </m:e>
                          <m:sub>
                            <m:r>
                              <a:rPr lang="en-US" sz="1800">
                                <a:solidFill>
                                  <a:schemeClr val="tx1"/>
                                </a:solidFill>
                                <a:latin typeface="Cambria Math" panose="02040503050406030204" pitchFamily="18" charset="0"/>
                              </a:rPr>
                              <m:t>𝑛</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0</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m:t>
                                </m:r>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𝑋</m:t>
                            </m:r>
                          </m:e>
                          <m:sub>
                            <m:r>
                              <a:rPr lang="en-US" sz="1800">
                                <a:solidFill>
                                  <a:schemeClr val="tx1"/>
                                </a:solidFill>
                                <a:latin typeface="Cambria Math" panose="02040503050406030204" pitchFamily="18" charset="0"/>
                              </a:rPr>
                              <m:t>𝑛</m:t>
                            </m:r>
                          </m:sub>
                        </m:sSub>
                        <m:r>
                          <a:rPr lang="he-IL" sz="1800">
                            <a:solidFill>
                              <a:schemeClr val="tx1"/>
                            </a:solidFill>
                            <a:latin typeface="Cambria Math" panose="02040503050406030204" pitchFamily="18" charset="0"/>
                          </a:rPr>
                          <m:t>||</m:t>
                        </m:r>
                      </m:e>
                      <m:sub>
                        <m:r>
                          <m:rPr>
                            <m:sty m:val="p"/>
                          </m:rPr>
                          <a:rPr lang="en-US" sz="1800">
                            <a:solidFill>
                              <a:schemeClr val="tx1"/>
                            </a:solidFill>
                            <a:latin typeface="Cambria Math" panose="02040503050406030204" pitchFamily="18" charset="0"/>
                          </a:rPr>
                          <m:t>L</m:t>
                        </m:r>
                        <m:r>
                          <a:rPr lang="en-US" sz="1800">
                            <a:solidFill>
                              <a:schemeClr val="tx1"/>
                            </a:solidFill>
                            <a:latin typeface="Cambria Math" panose="02040503050406030204" pitchFamily="18" charset="0"/>
                          </a:rPr>
                          <m:t>2</m:t>
                        </m:r>
                      </m:sub>
                    </m:sSub>
                  </m:oMath>
                </a14:m>
                <a:endParaRPr lang="en-US" sz="1800" dirty="0">
                  <a:solidFill>
                    <a:schemeClr val="tx1"/>
                  </a:solidFill>
                </a:endParaRPr>
              </a:p>
              <a:p>
                <a:pPr algn="r" rtl="1"/>
                <a14:m>
                  <m:oMath xmlns:m="http://schemas.openxmlformats.org/officeDocument/2006/math">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argmin</m:t>
                        </m:r>
                      </m:e>
                      <m:lim>
                        <m:r>
                          <m:rPr>
                            <m:sty m:val="p"/>
                          </m:rPr>
                          <a:rPr lang="en-US" sz="1800">
                            <a:solidFill>
                              <a:schemeClr val="tx1"/>
                            </a:solidFill>
                            <a:latin typeface="Cambria Math" panose="02040503050406030204" pitchFamily="18" charset="0"/>
                          </a:rPr>
                          <m:t>G</m:t>
                        </m:r>
                      </m:lim>
                    </m:limLow>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argmax</m:t>
                        </m:r>
                      </m:e>
                      <m:lim>
                        <m:r>
                          <m:rPr>
                            <m:sty m:val="p"/>
                          </m:rPr>
                          <a:rPr lang="en-US" sz="1800">
                            <a:solidFill>
                              <a:schemeClr val="tx1"/>
                            </a:solidFill>
                            <a:latin typeface="Cambria Math" panose="02040503050406030204" pitchFamily="18" charset="0"/>
                          </a:rPr>
                          <m:t>D</m:t>
                        </m:r>
                      </m:lim>
                    </m:limLow>
                    <m:r>
                      <a:rPr lang="en-US" sz="1800">
                        <a:solidFill>
                          <a:schemeClr val="tx1"/>
                        </a:solidFill>
                        <a:latin typeface="Cambria Math" panose="02040503050406030204" pitchFamily="18" charset="0"/>
                      </a:rPr>
                      <m:t>𝐿</m:t>
                    </m:r>
                    <m:d>
                      <m:dPr>
                        <m:ctrlPr>
                          <a:rPr lang="en-IL" sz="1800" i="1">
                            <a:solidFill>
                              <a:schemeClr val="tx1"/>
                            </a:solidFill>
                            <a:latin typeface="Cambria Math" panose="02040503050406030204" pitchFamily="18" charset="0"/>
                          </a:rPr>
                        </m:ctrlPr>
                      </m:dPr>
                      <m:e>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D</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m:rPr>
                            <m:sty m:val="p"/>
                          </m:rPr>
                          <a:rPr lang="en-US" sz="1800" b="0" i="0" smtClean="0">
                            <a:solidFill>
                              <a:schemeClr val="tx1"/>
                            </a:solidFill>
                            <a:latin typeface="Cambria Math" panose="02040503050406030204" pitchFamily="18" charset="0"/>
                          </a:rPr>
                          <m:t>WganGp</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𝐷</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e>
                    </m:d>
                    <m:r>
                      <a:rPr lang="en-US" sz="1800" b="0" i="0" smtClean="0">
                        <a:solidFill>
                          <a:schemeClr val="tx1"/>
                        </a:solidFill>
                        <a:latin typeface="Cambria Math" panose="02040503050406030204" pitchFamily="18" charset="0"/>
                      </a:rPr>
                      <m:t> </m:t>
                    </m:r>
                  </m:oMath>
                </a14:m>
                <a:endParaRPr lang="en-US" sz="1800" b="0" dirty="0">
                  <a:solidFill>
                    <a:schemeClr val="tx1"/>
                  </a:solidFill>
                </a:endParaRPr>
              </a:p>
              <a:p>
                <a:pPr algn="r" rtl="1"/>
                <a:r>
                  <a:rPr lang="en-US" sz="1800" dirty="0">
                    <a:solidFill>
                      <a:schemeClr val="tx1"/>
                    </a:solidFill>
                  </a:rPr>
                  <a:t>+</a:t>
                </a:r>
                <a:r>
                  <a:rPr lang="en-IL" sz="1800" dirty="0">
                    <a:solidFill>
                      <a:srgbClr val="7030A0"/>
                    </a:solidFill>
                  </a:rPr>
                  <a:t> </a:t>
                </a:r>
                <a14:m>
                  <m:oMath xmlns:m="http://schemas.openxmlformats.org/officeDocument/2006/math">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br>
                  <a:rPr lang="en-US" sz="1800" b="0" dirty="0">
                    <a:solidFill>
                      <a:schemeClr val="tx1"/>
                    </a:solidFill>
                  </a:rPr>
                </a:br>
                <a14:m>
                  <m:oMath xmlns:m="http://schemas.openxmlformats.org/officeDocument/2006/math">
                    <m:r>
                      <a:rPr lang="en-US" sz="1800" b="0" i="1" smtClean="0">
                        <a:solidFill>
                          <a:schemeClr val="tx1"/>
                        </a:solidFill>
                        <a:latin typeface="Cambria Math" panose="02040503050406030204" pitchFamily="18" charset="0"/>
                      </a:rPr>
                      <m:t>	</m:t>
                    </m:r>
                  </m:oMath>
                </a14:m>
                <a:endParaRPr lang="he-IL" sz="1800" dirty="0">
                  <a:solidFill>
                    <a:schemeClr val="tx1"/>
                  </a:solidFill>
                </a:endParaRPr>
              </a:p>
              <a:p>
                <a:pPr algn="r" rtl="1"/>
                <a:endParaRPr lang="he-IL" sz="2400" dirty="0">
                  <a:solidFill>
                    <a:schemeClr val="tx1"/>
                  </a:solidFill>
                </a:endParaRPr>
              </a:p>
            </p:txBody>
          </p:sp>
        </mc:Choice>
        <mc:Fallback>
          <p:sp>
            <p:nvSpPr>
              <p:cNvPr id="5" name="Content Placeholder 9">
                <a:extLst>
                  <a:ext uri="{FF2B5EF4-FFF2-40B4-BE49-F238E27FC236}">
                    <a16:creationId xmlns:a16="http://schemas.microsoft.com/office/drawing/2014/main" id="{F576C6D4-D750-E0A8-D54A-AD744EA14571}"/>
                  </a:ext>
                </a:extLst>
              </p:cNvPr>
              <p:cNvSpPr txBox="1">
                <a:spLocks noRot="1" noChangeAspect="1" noMove="1" noResize="1" noEditPoints="1" noAdjustHandles="1" noChangeArrowheads="1" noChangeShapeType="1" noTextEdit="1"/>
              </p:cNvSpPr>
              <p:nvPr/>
            </p:nvSpPr>
            <p:spPr>
              <a:xfrm>
                <a:off x="60960" y="1393476"/>
                <a:ext cx="11797334" cy="5367542"/>
              </a:xfrm>
              <a:prstGeom prst="rect">
                <a:avLst/>
              </a:prstGeom>
              <a:blipFill>
                <a:blip r:embed="rId4"/>
                <a:stretch>
                  <a:fillRect l="-672" t="-568" r="-103"/>
                </a:stretch>
              </a:blipFill>
            </p:spPr>
            <p:txBody>
              <a:bodyPr/>
              <a:lstStyle/>
              <a:p>
                <a:r>
                  <a:rPr lang="en-IL">
                    <a:noFill/>
                  </a:rPr>
                  <a:t> </a:t>
                </a:r>
              </a:p>
            </p:txBody>
          </p:sp>
        </mc:Fallback>
      </mc:AlternateContent>
    </p:spTree>
    <p:extLst>
      <p:ext uri="{BB962C8B-B14F-4D97-AF65-F5344CB8AC3E}">
        <p14:creationId xmlns:p14="http://schemas.microsoft.com/office/powerpoint/2010/main" val="2047205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6BE-DCFF-86D8-A7DC-38AC79A5FC1A}"/>
              </a:ext>
            </a:extLst>
          </p:cNvPr>
          <p:cNvSpPr>
            <a:spLocks noGrp="1"/>
          </p:cNvSpPr>
          <p:nvPr>
            <p:ph type="title"/>
          </p:nvPr>
        </p:nvSpPr>
        <p:spPr/>
        <p:txBody>
          <a:bodyPr/>
          <a:lstStyle/>
          <a:p>
            <a:pPr algn="r" rtl="1"/>
            <a:r>
              <a:rPr lang="he-IL" dirty="0"/>
              <a:t>תוצאת ריצת </a:t>
            </a:r>
            <a:r>
              <a:rPr lang="en-US" dirty="0" err="1"/>
              <a:t>SinGan</a:t>
            </a:r>
            <a:endParaRPr lang="en-IL" dirty="0"/>
          </a:p>
        </p:txBody>
      </p:sp>
      <p:sp>
        <p:nvSpPr>
          <p:cNvPr id="3" name="Content Placeholder 2">
            <a:extLst>
              <a:ext uri="{FF2B5EF4-FFF2-40B4-BE49-F238E27FC236}">
                <a16:creationId xmlns:a16="http://schemas.microsoft.com/office/drawing/2014/main" id="{A6C58A2C-A518-A2DD-4399-46AA93ECE93C}"/>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06A2D863-4BF4-63F7-20A7-8B9E76D91B5C}"/>
              </a:ext>
            </a:extLst>
          </p:cNvPr>
          <p:cNvPicPr>
            <a:picLocks noChangeAspect="1"/>
          </p:cNvPicPr>
          <p:nvPr/>
        </p:nvPicPr>
        <p:blipFill>
          <a:blip r:embed="rId2"/>
          <a:stretch>
            <a:fillRect/>
          </a:stretch>
        </p:blipFill>
        <p:spPr>
          <a:xfrm>
            <a:off x="1809489" y="2023023"/>
            <a:ext cx="8772525" cy="3609975"/>
          </a:xfrm>
          <a:prstGeom prst="rect">
            <a:avLst/>
          </a:prstGeom>
        </p:spPr>
      </p:pic>
    </p:spTree>
    <p:extLst>
      <p:ext uri="{BB962C8B-B14F-4D97-AF65-F5344CB8AC3E}">
        <p14:creationId xmlns:p14="http://schemas.microsoft.com/office/powerpoint/2010/main" val="22229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70F0-1FA0-1DDB-DC8A-CC046F4C62CD}"/>
              </a:ext>
            </a:extLst>
          </p:cNvPr>
          <p:cNvSpPr>
            <a:spLocks noGrp="1"/>
          </p:cNvSpPr>
          <p:nvPr>
            <p:ph type="title"/>
          </p:nvPr>
        </p:nvSpPr>
        <p:spPr/>
        <p:txBody>
          <a:bodyPr/>
          <a:lstStyle/>
          <a:p>
            <a:pPr algn="r" rtl="1"/>
            <a:r>
              <a:rPr lang="he-IL" dirty="0"/>
              <a:t>הצגת אפליקציה להדגמת סופר רזולוציה ממצלמה </a:t>
            </a:r>
            <a:endParaRPr lang="en-IL" dirty="0"/>
          </a:p>
        </p:txBody>
      </p:sp>
      <p:pic>
        <p:nvPicPr>
          <p:cNvPr id="4" name="Content Placeholder 3">
            <a:extLst>
              <a:ext uri="{FF2B5EF4-FFF2-40B4-BE49-F238E27FC236}">
                <a16:creationId xmlns:a16="http://schemas.microsoft.com/office/drawing/2014/main" id="{D6493339-80FF-928A-CA74-82A92117C1DC}"/>
              </a:ext>
            </a:extLst>
          </p:cNvPr>
          <p:cNvPicPr>
            <a:picLocks noGrp="1" noChangeAspect="1"/>
          </p:cNvPicPr>
          <p:nvPr>
            <p:ph idx="1"/>
          </p:nvPr>
        </p:nvPicPr>
        <p:blipFill>
          <a:blip r:embed="rId2"/>
          <a:stretch>
            <a:fillRect/>
          </a:stretch>
        </p:blipFill>
        <p:spPr>
          <a:xfrm>
            <a:off x="3117879" y="2168423"/>
            <a:ext cx="6543675" cy="3133725"/>
          </a:xfrm>
          <a:prstGeom prst="rect">
            <a:avLst/>
          </a:prstGeom>
        </p:spPr>
      </p:pic>
    </p:spTree>
    <p:extLst>
      <p:ext uri="{BB962C8B-B14F-4D97-AF65-F5344CB8AC3E}">
        <p14:creationId xmlns:p14="http://schemas.microsoft.com/office/powerpoint/2010/main" val="3309906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972-E290-98FA-437E-DEA4C749FAF2}"/>
              </a:ext>
            </a:extLst>
          </p:cNvPr>
          <p:cNvSpPr>
            <a:spLocks noGrp="1"/>
          </p:cNvSpPr>
          <p:nvPr>
            <p:ph type="title"/>
          </p:nvPr>
        </p:nvSpPr>
        <p:spPr/>
        <p:txBody>
          <a:bodyPr/>
          <a:lstStyle/>
          <a:p>
            <a:pPr algn="r" rtl="1"/>
            <a:r>
              <a:rPr lang="he-IL" dirty="0"/>
              <a:t>דיון על המשך הפרויקט</a:t>
            </a:r>
            <a:endParaRPr lang="en-IL" dirty="0"/>
          </a:p>
        </p:txBody>
      </p:sp>
      <p:sp>
        <p:nvSpPr>
          <p:cNvPr id="3" name="Content Placeholder 2">
            <a:extLst>
              <a:ext uri="{FF2B5EF4-FFF2-40B4-BE49-F238E27FC236}">
                <a16:creationId xmlns:a16="http://schemas.microsoft.com/office/drawing/2014/main" id="{E9CB29D9-F942-1F26-6754-723D495E5B47}"/>
              </a:ext>
            </a:extLst>
          </p:cNvPr>
          <p:cNvSpPr>
            <a:spLocks noGrp="1"/>
          </p:cNvSpPr>
          <p:nvPr>
            <p:ph idx="1"/>
          </p:nvPr>
        </p:nvSpPr>
        <p:spPr/>
        <p:txBody>
          <a:bodyPr/>
          <a:lstStyle/>
          <a:p>
            <a:pPr algn="r" rtl="1"/>
            <a:r>
              <a:rPr lang="he-IL" dirty="0"/>
              <a:t>בחינת הגדלת רזולוציה בפקטור גדול יותר, האם צריך להציג פתרונות אחרים או שאותם פתרונות עובדים.</a:t>
            </a:r>
            <a:endParaRPr lang="en-US" dirty="0"/>
          </a:p>
          <a:p>
            <a:pPr algn="r" rtl="1"/>
            <a:r>
              <a:rPr lang="he-IL" dirty="0"/>
              <a:t>יצירת רנדומיות במאפיינים הממוצאים בתוצרים של הרשת הגנרטיבית.</a:t>
            </a:r>
          </a:p>
          <a:p>
            <a:pPr algn="r" rtl="1"/>
            <a:r>
              <a:rPr lang="he-IL" dirty="0"/>
              <a:t>איך סוגי דאטה שונים עובדים עם הארכיטקטורות השונות.</a:t>
            </a:r>
          </a:p>
          <a:p>
            <a:pPr algn="r" rtl="1"/>
            <a:endParaRPr lang="en-IL" dirty="0"/>
          </a:p>
        </p:txBody>
      </p:sp>
    </p:spTree>
    <p:extLst>
      <p:ext uri="{BB962C8B-B14F-4D97-AF65-F5344CB8AC3E}">
        <p14:creationId xmlns:p14="http://schemas.microsoft.com/office/powerpoint/2010/main" val="381875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FA56-6585-AB96-7210-769F509FA626}"/>
              </a:ext>
            </a:extLst>
          </p:cNvPr>
          <p:cNvSpPr>
            <a:spLocks noGrp="1"/>
          </p:cNvSpPr>
          <p:nvPr>
            <p:ph type="title"/>
          </p:nvPr>
        </p:nvSpPr>
        <p:spPr/>
        <p:txBody>
          <a:bodyPr/>
          <a:lstStyle/>
          <a:p>
            <a:pPr algn="r" rtl="1"/>
            <a:r>
              <a:rPr lang="he-IL" dirty="0"/>
              <a:t>סיכום</a:t>
            </a:r>
            <a:endParaRPr lang="en-IL" dirty="0"/>
          </a:p>
        </p:txBody>
      </p:sp>
      <p:sp>
        <p:nvSpPr>
          <p:cNvPr id="3" name="Content Placeholder 2">
            <a:extLst>
              <a:ext uri="{FF2B5EF4-FFF2-40B4-BE49-F238E27FC236}">
                <a16:creationId xmlns:a16="http://schemas.microsoft.com/office/drawing/2014/main" id="{A6B90348-9D6A-A268-4837-811BA8883082}"/>
              </a:ext>
            </a:extLst>
          </p:cNvPr>
          <p:cNvSpPr>
            <a:spLocks noGrp="1"/>
          </p:cNvSpPr>
          <p:nvPr>
            <p:ph idx="1"/>
          </p:nvPr>
        </p:nvSpPr>
        <p:spPr/>
        <p:txBody>
          <a:bodyPr/>
          <a:lstStyle/>
          <a:p>
            <a:pPr algn="r" rtl="1"/>
            <a:r>
              <a:rPr lang="he-IL" dirty="0"/>
              <a:t>הראנו כי לארכיקטורות </a:t>
            </a:r>
            <a:r>
              <a:rPr lang="en-US" dirty="0"/>
              <a:t>GAN</a:t>
            </a:r>
            <a:r>
              <a:rPr lang="he-IL" dirty="0"/>
              <a:t> ישנה יכולת להשלמת מידע חסר מתוך המרחב הסמוי אותו היא למדה</a:t>
            </a:r>
          </a:p>
          <a:p>
            <a:pPr algn="r" rtl="1"/>
            <a:r>
              <a:rPr lang="he-IL" dirty="0"/>
              <a:t>סקרנו מספר ארכיטקטורת </a:t>
            </a:r>
            <a:r>
              <a:rPr lang="en-US" dirty="0"/>
              <a:t>GAN</a:t>
            </a:r>
            <a:r>
              <a:rPr lang="he-IL" dirty="0"/>
              <a:t>, והצורך שהן עונות עליהם. הראינו איך שימוש בעקרונות מארכיטקטורות אלה משפיע על ארכיטקטורת </a:t>
            </a:r>
            <a:r>
              <a:rPr lang="en-US" dirty="0" err="1"/>
              <a:t>SRGan</a:t>
            </a:r>
            <a:endParaRPr lang="he-IL" dirty="0"/>
          </a:p>
          <a:p>
            <a:pPr algn="r" rtl="1"/>
            <a:r>
              <a:rPr lang="he-IL" dirty="0"/>
              <a:t>הסברנו למה אימון רשת </a:t>
            </a:r>
            <a:r>
              <a:rPr lang="en-US" dirty="0"/>
              <a:t>GAN</a:t>
            </a:r>
            <a:r>
              <a:rPr lang="he-IL" dirty="0"/>
              <a:t> הוא קשה.</a:t>
            </a:r>
          </a:p>
          <a:p>
            <a:pPr algn="r" rtl="1"/>
            <a:r>
              <a:rPr lang="he-IL" dirty="0"/>
              <a:t>סקרנו מספר שיטות מדידת תוצרי הארכיטקטורה. והראינו התאמה של התוצאות המיוצרות למדידות אלה</a:t>
            </a:r>
          </a:p>
          <a:p>
            <a:pPr algn="r" rtl="1"/>
            <a:endParaRPr lang="en-IL" dirty="0"/>
          </a:p>
        </p:txBody>
      </p:sp>
    </p:spTree>
    <p:extLst>
      <p:ext uri="{BB962C8B-B14F-4D97-AF65-F5344CB8AC3E}">
        <p14:creationId xmlns:p14="http://schemas.microsoft.com/office/powerpoint/2010/main" val="112355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8652-F26A-7929-E96E-19438C09AF55}"/>
              </a:ext>
            </a:extLst>
          </p:cNvPr>
          <p:cNvSpPr>
            <a:spLocks noGrp="1"/>
          </p:cNvSpPr>
          <p:nvPr>
            <p:ph type="title"/>
          </p:nvPr>
        </p:nvSpPr>
        <p:spPr>
          <a:xfrm>
            <a:off x="684223" y="721945"/>
            <a:ext cx="10611627" cy="1916619"/>
          </a:xfrm>
        </p:spPr>
        <p:txBody>
          <a:bodyPr>
            <a:normAutofit/>
          </a:bodyPr>
          <a:lstStyle/>
          <a:p>
            <a:pPr algn="r" rtl="1"/>
            <a:r>
              <a:rPr lang="he-IL"/>
              <a:t>מדוע להשתמש בארכיטקטורת </a:t>
            </a:r>
            <a:r>
              <a:rPr lang="en-US"/>
              <a:t>GAN</a:t>
            </a:r>
            <a:r>
              <a:rPr lang="he-IL"/>
              <a:t> לשינוי ערכי תמונה</a:t>
            </a:r>
            <a:endParaRPr lang="en-IL" dirty="0"/>
          </a:p>
        </p:txBody>
      </p:sp>
      <p:sp>
        <p:nvSpPr>
          <p:cNvPr id="3" name="Content Placeholder 2">
            <a:extLst>
              <a:ext uri="{FF2B5EF4-FFF2-40B4-BE49-F238E27FC236}">
                <a16:creationId xmlns:a16="http://schemas.microsoft.com/office/drawing/2014/main" id="{BCFFFB95-2188-6ABE-E758-9627D58FB314}"/>
              </a:ext>
            </a:extLst>
          </p:cNvPr>
          <p:cNvSpPr>
            <a:spLocks noGrp="1"/>
          </p:cNvSpPr>
          <p:nvPr>
            <p:ph idx="1"/>
          </p:nvPr>
        </p:nvSpPr>
        <p:spPr>
          <a:xfrm>
            <a:off x="691078" y="2893475"/>
            <a:ext cx="4981486" cy="3242577"/>
          </a:xfrm>
        </p:spPr>
        <p:txBody>
          <a:bodyPr anchor="ctr">
            <a:normAutofit/>
          </a:bodyPr>
          <a:lstStyle/>
          <a:p>
            <a:pPr algn="r" rtl="1">
              <a:lnSpc>
                <a:spcPct val="100000"/>
              </a:lnSpc>
            </a:pPr>
            <a:r>
              <a:rPr lang="he-IL" sz="1600"/>
              <a:t>שימוש בארכיטקטורת </a:t>
            </a:r>
            <a:r>
              <a:rPr lang="en-US" sz="1600"/>
              <a:t>GAN</a:t>
            </a:r>
            <a:r>
              <a:rPr lang="he-IL" sz="160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1600"/>
          </a:p>
          <a:p>
            <a:pPr algn="r" rtl="1">
              <a:lnSpc>
                <a:spcPct val="100000"/>
              </a:lnSpc>
            </a:pPr>
            <a:r>
              <a:rPr lang="he-IL" sz="1600"/>
              <a:t>לארכיטקטורת </a:t>
            </a:r>
            <a:r>
              <a:rPr lang="en-US" sz="1600"/>
              <a:t>GAN</a:t>
            </a:r>
            <a:r>
              <a:rPr lang="he-IL" sz="1600"/>
              <a:t> ישנה יכולת של השלמת מידע מהמרחב אותו היא לומדת.</a:t>
            </a:r>
            <a:endParaRPr lang="en-US" sz="1600"/>
          </a:p>
          <a:p>
            <a:pPr algn="r" rtl="1">
              <a:lnSpc>
                <a:spcPct val="100000"/>
              </a:lnSpc>
            </a:pPr>
            <a:r>
              <a:rPr lang="he-IL" sz="1600"/>
              <a:t>שימוש ב </a:t>
            </a:r>
            <a:r>
              <a:rPr lang="en-US" sz="1600"/>
              <a:t>MSE</a:t>
            </a:r>
            <a:r>
              <a:rPr lang="he-IL" sz="1600"/>
              <a:t> על מרחק הפיקסלים מתקשה לשחזר תמונה בייחוד כאשר יש מגוון אפשרויות לשחזור. לרוב מתקבל הערך הממוצע בין האפשרויות אשר לא בהכרך זהו ערך מהעולם האמיתי.</a:t>
            </a:r>
          </a:p>
          <a:p>
            <a:pPr algn="r" rtl="1">
              <a:lnSpc>
                <a:spcPct val="100000"/>
              </a:lnSpc>
            </a:pPr>
            <a:endParaRPr lang="he-IL" sz="1600"/>
          </a:p>
          <a:p>
            <a:pPr>
              <a:lnSpc>
                <a:spcPct val="100000"/>
              </a:lnSpc>
            </a:pPr>
            <a:endParaRPr lang="en-IL" sz="1600" dirty="0"/>
          </a:p>
        </p:txBody>
      </p:sp>
      <p:pic>
        <p:nvPicPr>
          <p:cNvPr id="7" name="Picture 6">
            <a:extLst>
              <a:ext uri="{FF2B5EF4-FFF2-40B4-BE49-F238E27FC236}">
                <a16:creationId xmlns:a16="http://schemas.microsoft.com/office/drawing/2014/main" id="{73763F02-A76F-0668-10AB-447D3ACCEC59}"/>
              </a:ext>
            </a:extLst>
          </p:cNvPr>
          <p:cNvPicPr>
            <a:picLocks noChangeAspect="1"/>
          </p:cNvPicPr>
          <p:nvPr/>
        </p:nvPicPr>
        <p:blipFill>
          <a:blip r:embed="rId3"/>
          <a:stretch>
            <a:fillRect/>
          </a:stretch>
        </p:blipFill>
        <p:spPr>
          <a:xfrm>
            <a:off x="5546765" y="2745076"/>
            <a:ext cx="6358204" cy="2607881"/>
          </a:xfrm>
          <a:prstGeom prst="rect">
            <a:avLst/>
          </a:prstGeom>
        </p:spPr>
      </p:pic>
      <p:pic>
        <p:nvPicPr>
          <p:cNvPr id="4" name="Content Placeholder 6">
            <a:extLst>
              <a:ext uri="{FF2B5EF4-FFF2-40B4-BE49-F238E27FC236}">
                <a16:creationId xmlns:a16="http://schemas.microsoft.com/office/drawing/2014/main" id="{6018D168-76C6-7E3C-F099-9C922DAACA34}"/>
              </a:ext>
            </a:extLst>
          </p:cNvPr>
          <p:cNvPicPr>
            <a:picLocks noChangeAspect="1"/>
          </p:cNvPicPr>
          <p:nvPr/>
        </p:nvPicPr>
        <p:blipFill>
          <a:blip r:embed="rId4"/>
          <a:stretch>
            <a:fillRect/>
          </a:stretch>
        </p:blipFill>
        <p:spPr>
          <a:xfrm>
            <a:off x="10699227" y="5435773"/>
            <a:ext cx="400050" cy="576263"/>
          </a:xfrm>
          <a:prstGeom prst="rect">
            <a:avLst/>
          </a:prstGeom>
        </p:spPr>
      </p:pic>
    </p:spTree>
    <p:extLst>
      <p:ext uri="{BB962C8B-B14F-4D97-AF65-F5344CB8AC3E}">
        <p14:creationId xmlns:p14="http://schemas.microsoft.com/office/powerpoint/2010/main" val="198537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p:txBody>
          <a:bodyPr/>
          <a:lstStyle/>
          <a:p>
            <a:pPr algn="r" rtl="1"/>
            <a:r>
              <a:rPr lang="en-US" dirty="0" err="1"/>
              <a:t>מבנה</a:t>
            </a:r>
            <a:r>
              <a:rPr lang="en-US" dirty="0"/>
              <a:t> </a:t>
            </a:r>
            <a:r>
              <a:rPr lang="he-IL" dirty="0"/>
              <a:t>הארכיטקטורת </a:t>
            </a:r>
            <a:r>
              <a:rPr lang="en-US" dirty="0"/>
              <a:t>GAN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p:txBody>
              <a:bodyPr>
                <a:normAutofit/>
              </a:bodyPr>
              <a:lstStyle/>
              <a:p>
                <a:pPr algn="r" rtl="1">
                  <a:lnSpc>
                    <a:spcPct val="100000"/>
                  </a:lnSpc>
                </a:pPr>
                <a:r>
                  <a:rPr lang="he-IL" sz="1500" dirty="0"/>
                  <a:t>מכילה שתי רשתות יריבות המתחרות בינהן.</a:t>
                </a:r>
              </a:p>
              <a:p>
                <a:pPr algn="r" rtl="1">
                  <a:lnSpc>
                    <a:spcPct val="100000"/>
                  </a:lnSpc>
                </a:pPr>
                <a:r>
                  <a:rPr lang="he-IL" sz="1500" dirty="0"/>
                  <a:t>דיסקרימנטור – </a:t>
                </a:r>
              </a:p>
              <a:p>
                <a:pPr lvl="1" algn="r" rtl="1">
                  <a:lnSpc>
                    <a:spcPct val="100000"/>
                  </a:lnSpc>
                </a:pPr>
                <a:r>
                  <a:rPr lang="he-IL" sz="1300" dirty="0"/>
                  <a:t>קלט לסרוגין</a:t>
                </a:r>
                <a:r>
                  <a:rPr lang="en-US" sz="1300" dirty="0"/>
                  <a:t>,</a:t>
                </a:r>
                <a:r>
                  <a:rPr lang="he-IL" sz="1300" dirty="0"/>
                  <a:t> אוביקטים מהעולם האמיתי ומהרשת הגנרטבית</a:t>
                </a:r>
              </a:p>
              <a:p>
                <a:pPr lvl="1" algn="r" rtl="1">
                  <a:lnSpc>
                    <a:spcPct val="100000"/>
                  </a:lnSpc>
                </a:pPr>
                <a:r>
                  <a:rPr lang="he-IL" sz="1300" dirty="0"/>
                  <a:t>מטרתו לסווג את מקור הקלט</a:t>
                </a:r>
              </a:p>
              <a:p>
                <a:pPr lvl="1" algn="r" rtl="1">
                  <a:lnSpc>
                    <a:spcPct val="100000"/>
                  </a:lnSpc>
                </a:pPr>
                <a:endParaRPr lang="he-IL" sz="1300" dirty="0"/>
              </a:p>
              <a:p>
                <a:pPr algn="r" rtl="1">
                  <a:lnSpc>
                    <a:spcPct val="100000"/>
                  </a:lnSpc>
                </a:pPr>
                <a:r>
                  <a:rPr lang="he-IL" sz="1500" dirty="0"/>
                  <a:t>גנרטור – </a:t>
                </a:r>
              </a:p>
              <a:p>
                <a:pPr lvl="1" algn="r" rtl="1">
                  <a:lnSpc>
                    <a:spcPct val="100000"/>
                  </a:lnSpc>
                </a:pPr>
                <a:r>
                  <a:rPr lang="he-IL" sz="1300" dirty="0"/>
                  <a:t>קלט רעש</a:t>
                </a:r>
                <a:r>
                  <a:rPr lang="en-US" sz="1300" dirty="0"/>
                  <a:t> </a:t>
                </a:r>
                <a:r>
                  <a:rPr lang="he-IL" sz="1300" dirty="0"/>
                  <a:t>( בפרויקט שלי, תמונה ברזולוציה נמוכה)</a:t>
                </a:r>
              </a:p>
              <a:p>
                <a:pPr lvl="1" algn="r" rtl="1">
                  <a:lnSpc>
                    <a:spcPct val="100000"/>
                  </a:lnSpc>
                </a:pPr>
                <a:r>
                  <a:rPr lang="he-IL" sz="1300" dirty="0"/>
                  <a:t>מטרתו לייצר דוגמאות שיגרמו לטעות בסיווג הדסקרימנטור למקור ההגעה של הקלט</a:t>
                </a:r>
              </a:p>
              <a:p>
                <a:pPr marL="228600" lvl="1" indent="0" algn="r" rtl="1">
                  <a:lnSpc>
                    <a:spcPct val="100000"/>
                  </a:lnSpc>
                  <a:buNone/>
                </a:pPr>
                <a:endParaRPr lang="he-IL" sz="1300" dirty="0"/>
              </a:p>
              <a:p>
                <a:pPr marL="228600" lvl="1" indent="0" algn="r" rtl="1">
                  <a:lnSpc>
                    <a:spcPct val="100000"/>
                  </a:lnSpc>
                  <a:buNone/>
                </a:pPr>
                <a:endParaRPr lang="he-IL" sz="1300" dirty="0"/>
              </a:p>
              <a:p>
                <a:pPr marL="228600" lvl="1" indent="0" algn="r" rtl="1">
                  <a:lnSpc>
                    <a:spcPct val="100000"/>
                  </a:lnSpc>
                  <a:buNone/>
                </a:pPr>
                <a:r>
                  <a:rPr lang="he-IL" sz="1300" dirty="0"/>
                  <a:t>בשלב אימון הארכיטקטורה, הרשת הגנרטיבית מקבלת משוב בעזרת  אלגוריתם</a:t>
                </a:r>
                <a:r>
                  <a:rPr lang="en-US" sz="1300" dirty="0"/>
                  <a:t> back propagation </a:t>
                </a:r>
                <a:r>
                  <a:rPr lang="he-IL" sz="1300" dirty="0"/>
                  <a:t>עבור איזה מהתוצרים מקבלים ערכים גובהים ברשת הדסקרימנטיבית על פי פונקציית ההפסד. </a:t>
                </a:r>
              </a:p>
              <a:p>
                <a:pPr marL="228600" lvl="1" indent="0" algn="r" rtl="1">
                  <a:lnSpc>
                    <a:spcPct val="100000"/>
                  </a:lnSpc>
                  <a:buNone/>
                </a:pPr>
                <a:r>
                  <a:rPr lang="he-IL" sz="1400" dirty="0"/>
                  <a:t>פונקציית ההפסד </a:t>
                </a:r>
                <a:r>
                  <a:rPr lang="en-US" sz="1400" dirty="0"/>
                  <a:t>BCE</a:t>
                </a:r>
                <a:r>
                  <a:rPr lang="he-IL" sz="1400" dirty="0"/>
                  <a:t> – </a:t>
                </a:r>
              </a:p>
              <a:p>
                <a:pPr marL="228600" lvl="1" indent="0" algn="r" rtl="1">
                  <a:lnSpc>
                    <a:spcPct val="100000"/>
                  </a:lnSpc>
                  <a:buNone/>
                </a:pPr>
                <a:r>
                  <a:rPr lang="he-IL" sz="1300" dirty="0"/>
                  <a:t>פונקציית הפסד אשר מענישה יותר ככל שההסתברות הסיווג גבוה ושונה מערך התוית</a:t>
                </a:r>
                <a:r>
                  <a:rPr lang="en-US" sz="1300" dirty="0"/>
                  <a:t> </a:t>
                </a:r>
                <a:endParaRPr lang="he-IL" sz="1300" dirty="0"/>
              </a:p>
              <a:p>
                <a:pPr marL="228600" lvl="1" indent="0" algn="r" rtl="1">
                  <a:lnSpc>
                    <a:spcPct val="100000"/>
                  </a:lnSpc>
                  <a:buNone/>
                </a:pPr>
                <a14:m>
                  <m:oMathPara xmlns:m="http://schemas.openxmlformats.org/officeDocument/2006/math">
                    <m:oMathParaPr>
                      <m:jc m:val="centerGroup"/>
                    </m:oMathParaPr>
                    <m:oMath xmlns:m="http://schemas.openxmlformats.org/officeDocument/2006/math">
                      <m:r>
                        <m:rPr>
                          <m:sty m:val="p"/>
                        </m:rPr>
                        <a:rPr lang="en-US" sz="1100">
                          <a:latin typeface="Cambria Math" panose="02040503050406030204" pitchFamily="18" charset="0"/>
                          <a:ea typeface="Calibri" panose="020F0502020204030204" pitchFamily="34" charset="0"/>
                          <a:cs typeface="Arial" panose="020B0604020202020204" pitchFamily="34" charset="0"/>
                        </a:rPr>
                        <m:t>L</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G</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D</m:t>
                      </m:r>
                      <m:r>
                        <a:rPr lang="en-US" sz="1100" b="0" i="0" smtClean="0">
                          <a:latin typeface="Cambria Math" panose="02040503050406030204" pitchFamily="18" charset="0"/>
                          <a:ea typeface="Calibri" panose="020F0502020204030204" pitchFamily="34" charset="0"/>
                          <a:cs typeface="Arial" panose="020B0604020202020204" pitchFamily="34" charset="0"/>
                        </a:rPr>
                        <m:t>)=−</m:t>
                      </m:r>
                      <m:f>
                        <m:fPr>
                          <m:ctrlPr>
                            <a:rPr lang="en-IL" sz="1100" i="1">
                              <a:latin typeface="Cambria Math" panose="02040503050406030204" pitchFamily="18" charset="0"/>
                              <a:ea typeface="Calibri" panose="020F0502020204030204" pitchFamily="34" charset="0"/>
                              <a:cs typeface="Arial" panose="020B0604020202020204" pitchFamily="34" charset="0"/>
                            </a:rPr>
                          </m:ctrlPr>
                        </m:fPr>
                        <m:num>
                          <m:r>
                            <a:rPr lang="en-US" sz="1100">
                              <a:latin typeface="Cambria Math" panose="02040503050406030204" pitchFamily="18" charset="0"/>
                              <a:ea typeface="Calibri" panose="020F0502020204030204" pitchFamily="34" charset="0"/>
                              <a:cs typeface="Arial" panose="020B0604020202020204" pitchFamily="34" charset="0"/>
                            </a:rPr>
                            <m:t>1</m:t>
                          </m:r>
                        </m:num>
                        <m:den>
                          <m:r>
                            <m:rPr>
                              <m:sty m:val="p"/>
                            </m:rPr>
                            <a:rPr lang="en-US" sz="1100">
                              <a:latin typeface="Cambria Math" panose="02040503050406030204" pitchFamily="18" charset="0"/>
                              <a:ea typeface="Calibri" panose="020F0502020204030204" pitchFamily="34" charset="0"/>
                              <a:cs typeface="Arial" panose="020B0604020202020204" pitchFamily="34" charset="0"/>
                            </a:rPr>
                            <m:t>m</m:t>
                          </m:r>
                        </m:den>
                      </m:f>
                      <m:nary>
                        <m:naryPr>
                          <m:chr m:val="∑"/>
                          <m:limLoc m:val="undOvr"/>
                          <m:ctrlPr>
                            <a:rPr lang="en-IL" sz="1100" i="1">
                              <a:latin typeface="Cambria Math" panose="02040503050406030204" pitchFamily="18" charset="0"/>
                              <a:ea typeface="Calibri" panose="020F0502020204030204" pitchFamily="34" charset="0"/>
                              <a:cs typeface="Arial" panose="020B0604020202020204" pitchFamily="34" charset="0"/>
                            </a:rPr>
                          </m:ctrlPr>
                        </m:naryPr>
                        <m:sub>
                          <m:r>
                            <a:rPr lang="en-US" sz="1100">
                              <a:latin typeface="Cambria Math" panose="02040503050406030204" pitchFamily="18" charset="0"/>
                              <a:ea typeface="Calibri" panose="020F0502020204030204" pitchFamily="34" charset="0"/>
                              <a:cs typeface="Arial" panose="020B0604020202020204" pitchFamily="34" charset="0"/>
                            </a:rPr>
                            <m:t>𝑖</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sub>
                        <m:sup>
                          <m:r>
                            <m:rPr>
                              <m:sty m:val="p"/>
                            </m:rPr>
                            <a:rPr lang="en-US" sz="1100">
                              <a:latin typeface="Cambria Math" panose="02040503050406030204" pitchFamily="18" charset="0"/>
                              <a:ea typeface="Calibri" panose="020F0502020204030204" pitchFamily="34" charset="0"/>
                              <a:cs typeface="Arial" panose="020B0604020202020204" pitchFamily="34" charset="0"/>
                            </a:rPr>
                            <m:t>m</m:t>
                          </m:r>
                        </m:sup>
                        <m:e>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m:rPr>
                              <m:sty m:val="p"/>
                            </m:rPr>
                            <a:rPr lang="en-US" sz="1100" smtClean="0">
                              <a:latin typeface="Cambria Math" panose="02040503050406030204" pitchFamily="18" charset="0"/>
                              <a:ea typeface="Calibri" panose="020F0502020204030204" pitchFamily="34" charset="0"/>
                              <a:cs typeface="Arial" panose="020B0604020202020204" pitchFamily="34" charset="0"/>
                            </a:rPr>
                            <m:t>log</m:t>
                          </m:r>
                          <m:r>
                            <a:rPr lang="en-US" sz="11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smtClean="0">
                              <a:latin typeface="Cambria Math" panose="02040503050406030204" pitchFamily="18" charset="0"/>
                              <a:ea typeface="Calibri" panose="020F0502020204030204" pitchFamily="34" charset="0"/>
                              <a:cs typeface="Arial" panose="020B0604020202020204" pitchFamily="34" charset="0"/>
                            </a:rPr>
                            <m:t>D</m:t>
                          </m:r>
                          <m:d>
                            <m:dPr>
                              <m:ctrlPr>
                                <a:rPr lang="en-IL" sz="1100" i="1">
                                  <a:latin typeface="Cambria Math" panose="02040503050406030204" pitchFamily="18" charset="0"/>
                                  <a:ea typeface="Calibri" panose="020F0502020204030204" pitchFamily="34" charset="0"/>
                                  <a:cs typeface="Arial" panose="020B0604020202020204" pitchFamily="34" charset="0"/>
                                </a:rPr>
                              </m:ctrlPr>
                            </m:dPr>
                            <m:e>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x</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e>
                          </m:d>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log</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D</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G</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z</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e>
                      </m:nary>
                      <m:r>
                        <a:rPr lang="en-US" sz="1100">
                          <a:latin typeface="Cambria Math" panose="02040503050406030204" pitchFamily="18" charset="0"/>
                          <a:ea typeface="Calibri" panose="020F0502020204030204" pitchFamily="34" charset="0"/>
                          <a:cs typeface="Arial" panose="020B0604020202020204" pitchFamily="34" charset="0"/>
                        </a:rPr>
                        <m:t>))]</m:t>
                      </m:r>
                    </m:oMath>
                  </m:oMathPara>
                </a14:m>
                <a:endParaRPr lang="he-IL" sz="1100" dirty="0">
                  <a:latin typeface="Cambria Math" panose="02040503050406030204" pitchFamily="18" charset="0"/>
                  <a:ea typeface="Calibri" panose="020F0502020204030204" pitchFamily="34" charset="0"/>
                  <a:cs typeface="Arial" panose="020B0604020202020204" pitchFamily="34" charset="0"/>
                </a:endParaRPr>
              </a:p>
              <a:p>
                <a:pPr marL="228600" lvl="1" indent="0" algn="r" rtl="1">
                  <a:lnSpc>
                    <a:spcPct val="100000"/>
                  </a:lnSpc>
                  <a:buNone/>
                </a:pPr>
                <a:endParaRPr lang="en-US" sz="1300" dirty="0"/>
              </a:p>
            </p:txBody>
          </p:sp>
        </mc:Choice>
        <mc:Fallback xmlns="">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blipFill>
                <a:blip r:embed="rId3"/>
                <a:stretch>
                  <a:fillRect t="-280" r="-174" b="-17787"/>
                </a:stretch>
              </a:blipFill>
            </p:spPr>
            <p:txBody>
              <a:bodyPr/>
              <a:lstStyle/>
              <a:p>
                <a:r>
                  <a:rPr lang="en-IL">
                    <a:noFill/>
                  </a:rPr>
                  <a:t> </a:t>
                </a:r>
              </a:p>
            </p:txBody>
          </p:sp>
        </mc:Fallback>
      </mc:AlternateContent>
      <p:pic>
        <p:nvPicPr>
          <p:cNvPr id="4" name="Content Placeholder 3" descr="Diagram&#10;&#10;Description automatically generated">
            <a:extLst>
              <a:ext uri="{FF2B5EF4-FFF2-40B4-BE49-F238E27FC236}">
                <a16:creationId xmlns:a16="http://schemas.microsoft.com/office/drawing/2014/main" id="{4E76519A-144C-0A4C-43E9-3629BCE547BE}"/>
              </a:ext>
            </a:extLst>
          </p:cNvPr>
          <p:cNvPicPr>
            <a:picLocks noChangeAspect="1"/>
          </p:cNvPicPr>
          <p:nvPr/>
        </p:nvPicPr>
        <p:blipFill rotWithShape="1">
          <a:blip r:embed="rId4"/>
          <a:srcRect t="-1" r="9562" b="-3828"/>
          <a:stretch/>
        </p:blipFill>
        <p:spPr>
          <a:xfrm>
            <a:off x="691078" y="2377566"/>
            <a:ext cx="4333595" cy="2400527"/>
          </a:xfrm>
          <a:prstGeom prst="rect">
            <a:avLst/>
          </a:prstGeom>
        </p:spPr>
      </p:pic>
      <p:pic>
        <p:nvPicPr>
          <p:cNvPr id="8" name="Picture 7">
            <a:extLst>
              <a:ext uri="{FF2B5EF4-FFF2-40B4-BE49-F238E27FC236}">
                <a16:creationId xmlns:a16="http://schemas.microsoft.com/office/drawing/2014/main" id="{8166662D-F28A-73A3-89D9-D4F68DA40E87}"/>
              </a:ext>
            </a:extLst>
          </p:cNvPr>
          <p:cNvPicPr>
            <a:picLocks noChangeAspect="1"/>
          </p:cNvPicPr>
          <p:nvPr/>
        </p:nvPicPr>
        <p:blipFill>
          <a:blip r:embed="rId5"/>
          <a:stretch>
            <a:fillRect/>
          </a:stretch>
        </p:blipFill>
        <p:spPr>
          <a:xfrm>
            <a:off x="489317" y="5330034"/>
            <a:ext cx="2924365" cy="1426949"/>
          </a:xfrm>
          <a:prstGeom prst="rect">
            <a:avLst/>
          </a:prstGeom>
        </p:spPr>
      </p:pic>
    </p:spTree>
    <p:extLst>
      <p:ext uri="{BB962C8B-B14F-4D97-AF65-F5344CB8AC3E}">
        <p14:creationId xmlns:p14="http://schemas.microsoft.com/office/powerpoint/2010/main" val="277811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a:xfrm>
            <a:off x="1271924" y="26622"/>
            <a:ext cx="10611627" cy="1990906"/>
          </a:xfrm>
        </p:spPr>
        <p:txBody>
          <a:bodyPr anchor="ctr">
            <a:normAutofit/>
          </a:bodyPr>
          <a:lstStyle/>
          <a:p>
            <a:pPr algn="r"/>
            <a:r>
              <a:rPr lang="he-IL" dirty="0"/>
              <a:t>אימון הארכיטקטורה</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a:xfrm>
                <a:off x="6096000" y="2017527"/>
                <a:ext cx="5593237" cy="4527205"/>
              </a:xfrm>
            </p:spPr>
            <p:txBody>
              <a:bodyPr anchor="ctr">
                <a:normAutofit lnSpcReduction="10000"/>
              </a:bodyPr>
              <a:lstStyle/>
              <a:p>
                <a:pPr algn="r" rtl="1"/>
                <a:r>
                  <a:rPr lang="he-IL" sz="1800" dirty="0"/>
                  <a:t>מכיוון שהמטרות הפוכות בין הרשתות, בכל שלב מאמנים רשת אחת בלבד, משקולות השניה נשארות מוקפאות.</a:t>
                </a:r>
              </a:p>
              <a:p>
                <a:pPr algn="r" rtl="1"/>
                <a:r>
                  <a:rPr lang="he-IL" sz="1800" dirty="0">
                    <a:latin typeface="Arial" panose="020B0604020202020204" pitchFamily="34" charset="0"/>
                  </a:rPr>
                  <a:t>השאיפה</a:t>
                </a:r>
                <a:r>
                  <a:rPr lang="he-IL" sz="1800" dirty="0">
                    <a:effectLst/>
                    <a:latin typeface="Arial" panose="020B0604020202020204" pitchFamily="34" charset="0"/>
                    <a:ea typeface="Calibri" panose="020F0502020204030204" pitchFamily="34" charset="0"/>
                  </a:rPr>
                  <a:t> שלא יהיה מודל אחד שיגבר על השני באימון.</a:t>
                </a:r>
              </a:p>
              <a:p>
                <a:pPr algn="r" rtl="1"/>
                <a:r>
                  <a:rPr lang="he-IL" sz="1800" dirty="0">
                    <a:latin typeface="Arial" panose="020B0604020202020204" pitchFamily="34" charset="0"/>
                  </a:rPr>
                  <a:t>עבור רשת  הגנרטור במקרה שיש אובייקטים עבורם  </a:t>
                </a:r>
                <a14:m>
                  <m:oMath xmlns:m="http://schemas.openxmlformats.org/officeDocument/2006/math">
                    <m:r>
                      <a:rPr lang="en-IL" sz="1800">
                        <a:latin typeface="Cambria Math" panose="02040503050406030204" pitchFamily="18" charset="0"/>
                      </a:rPr>
                      <m:t>𝐷</m:t>
                    </m:r>
                    <m:r>
                      <a:rPr lang="en-IL" sz="1800">
                        <a:latin typeface="Cambria Math" panose="02040503050406030204" pitchFamily="18" charset="0"/>
                      </a:rPr>
                      <m:t>(</m:t>
                    </m:r>
                    <m:r>
                      <a:rPr lang="en-IL" sz="1800">
                        <a:latin typeface="Cambria Math" panose="02040503050406030204" pitchFamily="18" charset="0"/>
                      </a:rPr>
                      <m:t>𝐺</m:t>
                    </m:r>
                    <m:r>
                      <a:rPr lang="en-IL" sz="1800">
                        <a:latin typeface="Cambria Math" panose="02040503050406030204" pitchFamily="18" charset="0"/>
                      </a:rPr>
                      <m:t>(</m:t>
                    </m:r>
                    <m:sSup>
                      <m:sSupPr>
                        <m:ctrlPr>
                          <a:rPr lang="en-IL" sz="1800" i="1">
                            <a:latin typeface="Cambria Math" panose="02040503050406030204" pitchFamily="18" charset="0"/>
                          </a:rPr>
                        </m:ctrlPr>
                      </m:sSupPr>
                      <m:e>
                        <m:r>
                          <a:rPr lang="en-US" sz="1800">
                            <a:latin typeface="Cambria Math" panose="02040503050406030204" pitchFamily="18" charset="0"/>
                          </a:rPr>
                          <m:t>𝐼</m:t>
                        </m:r>
                      </m:e>
                      <m:sup>
                        <m:r>
                          <a:rPr lang="en-US" sz="1800">
                            <a:latin typeface="Cambria Math" panose="02040503050406030204" pitchFamily="18" charset="0"/>
                          </a:rPr>
                          <m:t>𝐿𝑅</m:t>
                        </m:r>
                      </m:sup>
                    </m:sSup>
                    <m:r>
                      <a:rPr lang="en-IL" sz="1800">
                        <a:latin typeface="Cambria Math" panose="02040503050406030204" pitchFamily="18" charset="0"/>
                      </a:rPr>
                      <m:t>))</m:t>
                    </m:r>
                  </m:oMath>
                </a14:m>
                <a:r>
                  <a:rPr lang="en-IL" sz="1800" dirty="0">
                    <a:latin typeface="Arial" panose="020B0604020202020204" pitchFamily="34" charset="0"/>
                  </a:rPr>
                  <a:t> </a:t>
                </a:r>
                <a:r>
                  <a:rPr lang="he-IL" sz="1800" dirty="0">
                    <a:latin typeface="Arial" panose="020B0604020202020204" pitchFamily="34" charset="0"/>
                  </a:rPr>
                  <a:t>יקבל ערכים גבוהים מאחרים, לרשת הגנרטור יהיה תמריץ להמשיך לייצר אובייקטים אלה. דבר הגורם לקריסות מצב.</a:t>
                </a:r>
                <a:endParaRPr lang="he-IL" sz="1800" dirty="0">
                  <a:effectLst/>
                  <a:latin typeface="Arial" panose="020B0604020202020204" pitchFamily="34" charset="0"/>
                  <a:ea typeface="Calibri" panose="020F0502020204030204" pitchFamily="34" charset="0"/>
                </a:endParaRPr>
              </a:p>
              <a:p>
                <a:pPr algn="r" rtl="1"/>
                <a:r>
                  <a:rPr lang="he-IL" sz="1800" dirty="0">
                    <a:latin typeface="Arial" panose="020B0604020202020204" pitchFamily="34" charset="0"/>
                  </a:rPr>
                  <a:t>ככל שהדסקרימנטור מאומן בצורה עדיפה על פני הגנרטור,</a:t>
                </a:r>
                <a:br>
                  <a:rPr lang="en-US" sz="1800" dirty="0">
                    <a:latin typeface="Arial" panose="020B0604020202020204" pitchFamily="34" charset="0"/>
                  </a:rPr>
                </a:br>
                <a:r>
                  <a:rPr lang="he-IL" sz="1800" dirty="0">
                    <a:latin typeface="Arial" panose="020B0604020202020204" pitchFamily="34" charset="0"/>
                  </a:rPr>
                  <a:t>הגרדיאנטים של פונקציית ההפסד מתאפסים. וכך הגנרטור לא יכול לקבל משוב באימון.</a:t>
                </a:r>
              </a:p>
              <a:p>
                <a:pPr algn="r" rtl="1"/>
                <a:r>
                  <a:rPr lang="he-IL" sz="1800" dirty="0">
                    <a:latin typeface="Arial" panose="020B0604020202020204" pitchFamily="34" charset="0"/>
                  </a:rPr>
                  <a:t>סתירה בין הדרישות מהדסקרימנטור</a:t>
                </a:r>
              </a:p>
              <a:p>
                <a:pPr lvl="1" algn="r" rtl="1"/>
                <a:r>
                  <a:rPr lang="he-IL" sz="1800" dirty="0">
                    <a:latin typeface="Arial" panose="020B0604020202020204" pitchFamily="34" charset="0"/>
                  </a:rPr>
                  <a:t>נרצה דסקרימנטור מאומן בצורה טובה על מנת לקבל משוב מדויק</a:t>
                </a:r>
              </a:p>
              <a:p>
                <a:pPr lvl="1" algn="r" rtl="1"/>
                <a:r>
                  <a:rPr lang="he-IL" sz="1800" dirty="0">
                    <a:latin typeface="Arial" panose="020B0604020202020204" pitchFamily="34" charset="0"/>
                  </a:rPr>
                  <a:t>נרצה משוב מפונקציית ההפסד על מנת שנוכל להתקדם באימון</a:t>
                </a:r>
                <a:br>
                  <a:rPr lang="en-US" sz="1800" dirty="0">
                    <a:latin typeface="Arial" panose="020B0604020202020204" pitchFamily="34" charset="0"/>
                  </a:rPr>
                </a:br>
                <a:r>
                  <a:rPr lang="he-IL" sz="1800" dirty="0">
                    <a:latin typeface="Arial" panose="020B0604020202020204" pitchFamily="34" charset="0"/>
                  </a:rPr>
                  <a:t>הגנרטור</a:t>
                </a: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xfrm>
                <a:off x="6096000" y="2017527"/>
                <a:ext cx="5593237" cy="4527205"/>
              </a:xfrm>
              <a:blipFill>
                <a:blip r:embed="rId2"/>
                <a:stretch>
                  <a:fillRect t="-13997" r="-654"/>
                </a:stretch>
              </a:blipFill>
            </p:spPr>
            <p:txBody>
              <a:bodyPr/>
              <a:lstStyle/>
              <a:p>
                <a:r>
                  <a:rPr lang="en-IL">
                    <a:noFill/>
                  </a:rPr>
                  <a:t> </a:t>
                </a:r>
              </a:p>
            </p:txBody>
          </p:sp>
        </mc:Fallback>
      </mc:AlternateContent>
      <p:pic>
        <p:nvPicPr>
          <p:cNvPr id="10" name="Picture 9">
            <a:extLst>
              <a:ext uri="{FF2B5EF4-FFF2-40B4-BE49-F238E27FC236}">
                <a16:creationId xmlns:a16="http://schemas.microsoft.com/office/drawing/2014/main" id="{46C87E37-C1DE-D7D4-24DD-3CC1F6D27500}"/>
              </a:ext>
            </a:extLst>
          </p:cNvPr>
          <p:cNvPicPr>
            <a:picLocks noChangeAspect="1"/>
          </p:cNvPicPr>
          <p:nvPr/>
        </p:nvPicPr>
        <p:blipFill>
          <a:blip r:embed="rId3"/>
          <a:stretch>
            <a:fillRect/>
          </a:stretch>
        </p:blipFill>
        <p:spPr>
          <a:xfrm>
            <a:off x="122548" y="245096"/>
            <a:ext cx="5973452" cy="5580669"/>
          </a:xfrm>
          <a:prstGeom prst="rect">
            <a:avLst/>
          </a:prstGeom>
        </p:spPr>
      </p:pic>
    </p:spTree>
    <p:extLst>
      <p:ext uri="{BB962C8B-B14F-4D97-AF65-F5344CB8AC3E}">
        <p14:creationId xmlns:p14="http://schemas.microsoft.com/office/powerpoint/2010/main" val="280083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8CBC-8BF5-A593-A540-DFF8FAFF7686}"/>
              </a:ext>
            </a:extLst>
          </p:cNvPr>
          <p:cNvSpPr>
            <a:spLocks noGrp="1"/>
          </p:cNvSpPr>
          <p:nvPr>
            <p:ph type="title"/>
          </p:nvPr>
        </p:nvSpPr>
        <p:spPr/>
        <p:txBody>
          <a:bodyPr/>
          <a:lstStyle/>
          <a:p>
            <a:pPr algn="r" rtl="1"/>
            <a:r>
              <a:rPr lang="he-IL" dirty="0"/>
              <a:t>הסבר על מימוש העבודה</a:t>
            </a:r>
            <a:endParaRPr lang="en-IL" dirty="0"/>
          </a:p>
        </p:txBody>
      </p:sp>
      <p:sp>
        <p:nvSpPr>
          <p:cNvPr id="3" name="Content Placeholder 2">
            <a:extLst>
              <a:ext uri="{FF2B5EF4-FFF2-40B4-BE49-F238E27FC236}">
                <a16:creationId xmlns:a16="http://schemas.microsoft.com/office/drawing/2014/main" id="{9F49885D-29F4-95BC-8FA3-7170693B54F8}"/>
              </a:ext>
            </a:extLst>
          </p:cNvPr>
          <p:cNvSpPr>
            <a:spLocks noGrp="1"/>
          </p:cNvSpPr>
          <p:nvPr>
            <p:ph idx="1"/>
          </p:nvPr>
        </p:nvSpPr>
        <p:spPr/>
        <p:txBody>
          <a:bodyPr>
            <a:normAutofit fontScale="85000" lnSpcReduction="20000"/>
          </a:bodyPr>
          <a:lstStyle/>
          <a:p>
            <a:pPr algn="r" rtl="1"/>
            <a:r>
              <a:rPr lang="he-IL" sz="2800" dirty="0">
                <a:effectLst/>
                <a:latin typeface="Arial" panose="020B0604020202020204" pitchFamily="34" charset="0"/>
                <a:ea typeface="Calibri" panose="020F0502020204030204" pitchFamily="34" charset="0"/>
              </a:rPr>
              <a:t>לרוב בחרתי פרטמטים לאלגורתמים כפי שהם מופיעים במאמרים.</a:t>
            </a:r>
            <a:br>
              <a:rPr lang="en-US" sz="2800" dirty="0">
                <a:effectLst/>
                <a:latin typeface="Arial" panose="020B0604020202020204" pitchFamily="34" charset="0"/>
                <a:ea typeface="Calibri" panose="020F0502020204030204" pitchFamily="34" charset="0"/>
              </a:rPr>
            </a:br>
            <a:r>
              <a:rPr lang="he-IL" sz="2800" dirty="0">
                <a:effectLst/>
                <a:latin typeface="Arial" panose="020B0604020202020204" pitchFamily="34" charset="0"/>
                <a:ea typeface="Calibri" panose="020F0502020204030204" pitchFamily="34" charset="0"/>
              </a:rPr>
              <a:t>גדלי הבאטץ, היחס לאימון עודף עבור הדסקרימנטור על הגרנרטור, היחס בין רכיבים שונים בפונקציות ההפסד, כמויות הפילטרים והגדלים עבור השכבות השונות, יחס ההגדלה בין תמונת </a:t>
            </a:r>
            <a:r>
              <a:rPr lang="he-IL" dirty="0">
                <a:latin typeface="Arial" panose="020B0604020202020204" pitchFamily="34" charset="0"/>
                <a:ea typeface="Calibri" panose="020F0502020204030204" pitchFamily="34" charset="0"/>
              </a:rPr>
              <a:t>התמונות, וגדול התמונה ברזולוציה הגבוהה.</a:t>
            </a:r>
            <a:endParaRPr lang="he-IL" sz="2800" dirty="0">
              <a:effectLst/>
              <a:latin typeface="Arial" panose="020B0604020202020204" pitchFamily="34" charset="0"/>
              <a:ea typeface="Calibri" panose="020F0502020204030204" pitchFamily="34" charset="0"/>
            </a:endParaRPr>
          </a:p>
          <a:p>
            <a:pPr algn="r" rtl="1"/>
            <a:r>
              <a:rPr lang="he-IL" sz="2800" dirty="0">
                <a:effectLst/>
                <a:latin typeface="Arial" panose="020B0604020202020204" pitchFamily="34" charset="0"/>
                <a:ea typeface="Calibri" panose="020F0502020204030204" pitchFamily="34" charset="0"/>
              </a:rPr>
              <a:t>כאשר ניסיתי לשפר תוצאות ניסיתי פרמטרים אחרים ושכבות אחרות.</a:t>
            </a:r>
          </a:p>
          <a:p>
            <a:pPr algn="r" rtl="1"/>
            <a:r>
              <a:rPr lang="he-IL" dirty="0">
                <a:latin typeface="Arial" panose="020B0604020202020204" pitchFamily="34" charset="0"/>
                <a:ea typeface="Calibri" panose="020F0502020204030204" pitchFamily="34" charset="0"/>
              </a:rPr>
              <a:t>הדאטה שהשתמשתי בו </a:t>
            </a:r>
            <a:r>
              <a:rPr lang="en-IL" dirty="0" err="1">
                <a:latin typeface="Arial" panose="020B0604020202020204" pitchFamily="34" charset="0"/>
              </a:rPr>
              <a:t>CelebA</a:t>
            </a:r>
            <a:r>
              <a:rPr lang="he-IL" dirty="0">
                <a:latin typeface="Arial" panose="020B0604020202020204" pitchFamily="34" charset="0"/>
              </a:rPr>
              <a:t> 202.5  אלף תמונות של פרצופים. התמונות מיושרות וממורכזות כך שהפרצוף במרכז התמונה.</a:t>
            </a:r>
          </a:p>
          <a:p>
            <a:pPr algn="r" rtl="1"/>
            <a:r>
              <a:rPr lang="he-IL" dirty="0">
                <a:latin typeface="Arial" panose="020B0604020202020204" pitchFamily="34" charset="0"/>
              </a:rPr>
              <a:t>השארתי 5% מהתמונת לסט ולידציה, תמונות אלו לא הוצגו למודלים בשלב האימון. הסיבה לכמות הגדולה של סט הוולידציה היא הצורך במידע סטטיטי מדויק עבור מדד </a:t>
            </a:r>
            <a:r>
              <a:rPr lang="en-US" dirty="0">
                <a:latin typeface="Arial" panose="020B0604020202020204" pitchFamily="34" charset="0"/>
              </a:rPr>
              <a:t>FID</a:t>
            </a:r>
          </a:p>
          <a:p>
            <a:pPr algn="r" rtl="1"/>
            <a:r>
              <a:rPr lang="he-IL" dirty="0"/>
              <a:t>מחלקה אבסטרקטית מהווה בסיס לאימון עבור הארכיטקטורות. במחלקה זו מומשה לולאת האימון שכוללת אימון הרשתות היריבות, שמירת תוצאות הביניים, ומדידת התקדמות האימון. ארכיטקטורות נבחנות יורשות ממחלקה זו וממשות את צעדי האימון.</a:t>
            </a:r>
          </a:p>
          <a:p>
            <a:pPr algn="r" rtl="1"/>
            <a:r>
              <a:rPr lang="he-IL" dirty="0"/>
              <a:t>מחלקה לייצירת מקבצי הדאטה. מחלקה להצגת ושמירת תמונת. מחלקה ליצירת מודלים</a:t>
            </a:r>
          </a:p>
          <a:p>
            <a:pPr algn="r" rtl="1"/>
            <a:endParaRPr lang="he-IL" dirty="0">
              <a:latin typeface="Arial" panose="020B0604020202020204" pitchFamily="34" charset="0"/>
            </a:endParaRPr>
          </a:p>
          <a:p>
            <a:pPr algn="r" rtl="1"/>
            <a:endParaRPr lang="he-IL" dirty="0">
              <a:latin typeface="Arial" panose="020B0604020202020204" pitchFamily="34" charset="0"/>
            </a:endParaRPr>
          </a:p>
        </p:txBody>
      </p:sp>
    </p:spTree>
    <p:extLst>
      <p:ext uri="{BB962C8B-B14F-4D97-AF65-F5344CB8AC3E}">
        <p14:creationId xmlns:p14="http://schemas.microsoft.com/office/powerpoint/2010/main" val="261268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BCF06B0D-0DD8-DA1A-B6A6-0472ED8DEDD2}"/>
              </a:ext>
            </a:extLst>
          </p:cNvPr>
          <p:cNvPicPr>
            <a:picLocks noChangeAspect="1"/>
          </p:cNvPicPr>
          <p:nvPr/>
        </p:nvPicPr>
        <p:blipFill rotWithShape="1">
          <a:blip r:embed="rId3"/>
          <a:srcRect r="-190" b="48648"/>
          <a:stretch/>
        </p:blipFill>
        <p:spPr>
          <a:xfrm>
            <a:off x="482402" y="638368"/>
            <a:ext cx="7244044" cy="2032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378342" y="177310"/>
            <a:ext cx="11869075" cy="1185977"/>
          </a:xfrm>
        </p:spPr>
        <p:txBody>
          <a:bodyPr vert="horz" lIns="91440" tIns="45720" rIns="91440" bIns="45720" rtlCol="0" anchor="ctr">
            <a:normAutofit/>
          </a:bodyPr>
          <a:lstStyle/>
          <a:p>
            <a:pPr algn="r" rtl="1"/>
            <a:r>
              <a:rPr lang="en-US" dirty="0" err="1"/>
              <a:t>סקרית</a:t>
            </a:r>
            <a:r>
              <a:rPr lang="en-US" dirty="0"/>
              <a:t> </a:t>
            </a:r>
            <a:r>
              <a:rPr lang="en-US" dirty="0" err="1"/>
              <a:t>ארכיטקטורות</a:t>
            </a:r>
            <a:r>
              <a:rPr lang="he-IL" dirty="0"/>
              <a:t> </a:t>
            </a:r>
            <a:r>
              <a:rPr lang="en-US" dirty="0" err="1"/>
              <a:t>SrResnet</a:t>
            </a:r>
            <a:endParaRPr lang="en-US" dirty="0"/>
          </a:p>
        </p:txBody>
      </p:sp>
      <p:sp>
        <p:nvSpPr>
          <p:cNvPr id="5" name="Content Placeholder 4">
            <a:extLst>
              <a:ext uri="{FF2B5EF4-FFF2-40B4-BE49-F238E27FC236}">
                <a16:creationId xmlns:a16="http://schemas.microsoft.com/office/drawing/2014/main" id="{051F1A32-F0CD-E33F-7412-45ED9CA506E0}"/>
              </a:ext>
            </a:extLst>
          </p:cNvPr>
          <p:cNvSpPr>
            <a:spLocks noGrp="1"/>
          </p:cNvSpPr>
          <p:nvPr>
            <p:ph idx="1"/>
          </p:nvPr>
        </p:nvSpPr>
        <p:spPr>
          <a:xfrm>
            <a:off x="881150" y="2754283"/>
            <a:ext cx="10878588" cy="3641517"/>
          </a:xfrm>
        </p:spPr>
        <p:txBody>
          <a:bodyPr vert="horz" lIns="91440" tIns="45720" rIns="91440" bIns="45720" rtlCol="0" anchor="ctr">
            <a:normAutofit fontScale="77500" lnSpcReduction="20000"/>
          </a:bodyPr>
          <a:lstStyle/>
          <a:p>
            <a:pPr algn="r" rtl="1">
              <a:lnSpc>
                <a:spcPct val="100000"/>
              </a:lnSpc>
            </a:pPr>
            <a:r>
              <a:rPr lang="he-IL" dirty="0">
                <a:cs typeface="David" panose="020E0502060401010101" pitchFamily="34" charset="-79"/>
              </a:rPr>
              <a:t>בחיבור </a:t>
            </a:r>
            <a:r>
              <a:rPr lang="en-IL" dirty="0">
                <a:cs typeface="David" panose="020E0502060401010101" pitchFamily="34" charset="-79"/>
              </a:rPr>
              <a:t>residual</a:t>
            </a:r>
            <a:r>
              <a:rPr lang="he-IL" dirty="0">
                <a:cs typeface="David" panose="020E0502060401010101" pitchFamily="34" charset="-79"/>
              </a:rPr>
              <a:t> ו </a:t>
            </a:r>
            <a:r>
              <a:rPr lang="en-IL" dirty="0">
                <a:cs typeface="David" panose="020E0502060401010101" pitchFamily="34" charset="-79"/>
              </a:rPr>
              <a:t>skip connections</a:t>
            </a:r>
            <a:r>
              <a:rPr lang="he-IL" dirty="0">
                <a:cs typeface="David" panose="020E0502060401010101" pitchFamily="34" charset="-79"/>
              </a:rPr>
              <a:t> מחברים שכבות תחיליות וסופיות,  ולכן השינוי בערכי שכבות סופיות משפיע יותר על שכבות ראשונות. עקרון זה עוזר במצבים של העלמות גרדיאנט באימון. </a:t>
            </a:r>
          </a:p>
          <a:p>
            <a:pPr algn="just" rtl="1">
              <a:lnSpc>
                <a:spcPct val="150000"/>
              </a:lnSpc>
              <a:spcAft>
                <a:spcPts val="800"/>
              </a:spcAft>
            </a:pPr>
            <a:r>
              <a:rPr lang="he-IL" dirty="0">
                <a:cs typeface="David" panose="020E0502060401010101" pitchFamily="34" charset="-79"/>
              </a:rPr>
              <a:t>חיבור </a:t>
            </a:r>
            <a:r>
              <a:rPr lang="en-IL" dirty="0">
                <a:cs typeface="David" panose="020E0502060401010101" pitchFamily="34" charset="-79"/>
              </a:rPr>
              <a:t>residual</a:t>
            </a:r>
            <a:r>
              <a:rPr lang="he-IL" dirty="0">
                <a:cs typeface="David" panose="020E0502060401010101" pitchFamily="34" charset="-79"/>
              </a:rPr>
              <a:t> יוצר הקלה לרשת בייצור פונקציית הזהות במעבר בין השכבות. עקרון זה מאפשר לשמור ערכים בסיסים לאורך הרשת, ורק להתאמן על ייצור שינויים תבניתיים בין הבלוקים</a:t>
            </a:r>
            <a:r>
              <a:rPr lang="en-IL" dirty="0">
                <a:cs typeface="David" panose="020E0502060401010101" pitchFamily="34" charset="-79"/>
              </a:rPr>
              <a:t>.</a:t>
            </a:r>
          </a:p>
          <a:p>
            <a:pPr algn="r" rtl="1"/>
            <a:r>
              <a:rPr lang="he-IL" dirty="0">
                <a:cs typeface="David" panose="020E0502060401010101" pitchFamily="34" charset="-79"/>
              </a:rPr>
              <a:t>בשל העקרונות הנ"ל ארכיטקטורת </a:t>
            </a:r>
            <a:r>
              <a:rPr lang="en-US" dirty="0" err="1">
                <a:cs typeface="David" panose="020E0502060401010101" pitchFamily="34" charset="-79"/>
              </a:rPr>
              <a:t>resnet</a:t>
            </a:r>
            <a:r>
              <a:rPr lang="he-IL" dirty="0">
                <a:cs typeface="David" panose="020E0502060401010101" pitchFamily="34" charset="-79"/>
              </a:rPr>
              <a:t> מאפשרת להשתמש ביותר שכבות, שימוש ביותר שכבות מאפשר ליצור פונקציות מיפוי יותר מורכבות.</a:t>
            </a:r>
            <a:endParaRPr lang="en-US" dirty="0">
              <a:cs typeface="David" panose="020E0502060401010101" pitchFamily="34" charset="-79"/>
            </a:endParaRPr>
          </a:p>
          <a:p>
            <a:pPr algn="r" rtl="1"/>
            <a:r>
              <a:rPr lang="he-IL" dirty="0">
                <a:cs typeface="David" panose="020E0502060401010101" pitchFamily="34" charset="-79"/>
              </a:rPr>
              <a:t>אופן הגדלת התמונה יכול ליצור ארטיפקטים בתמונה, מצאתי כי שימוש ב</a:t>
            </a:r>
            <a:r>
              <a:rPr lang="en-US" dirty="0">
                <a:cs typeface="David" panose="020E0502060401010101" pitchFamily="34" charset="-79"/>
              </a:rPr>
              <a:t>nearest neighbor </a:t>
            </a:r>
            <a:r>
              <a:rPr lang="he-IL" dirty="0">
                <a:cs typeface="David" panose="020E0502060401010101" pitchFamily="34" charset="-79"/>
              </a:rPr>
              <a:t> מלווה בשכבת קונבולוציה מקבל תוצאות טובות יותר מ </a:t>
            </a:r>
            <a:r>
              <a:rPr lang="en-US" dirty="0">
                <a:cs typeface="David" panose="020E0502060401010101" pitchFamily="34" charset="-79"/>
              </a:rPr>
              <a:t>pixel </a:t>
            </a:r>
            <a:r>
              <a:rPr lang="en-US" dirty="0" err="1">
                <a:cs typeface="David" panose="020E0502060401010101" pitchFamily="34" charset="-79"/>
              </a:rPr>
              <a:t>shaffler</a:t>
            </a:r>
            <a:r>
              <a:rPr lang="en-US" dirty="0">
                <a:cs typeface="David" panose="020E0502060401010101" pitchFamily="34" charset="-79"/>
              </a:rPr>
              <a:t> </a:t>
            </a:r>
            <a:r>
              <a:rPr lang="he-IL" dirty="0">
                <a:cs typeface="David" panose="020E0502060401010101" pitchFamily="34" charset="-79"/>
              </a:rPr>
              <a:t>. </a:t>
            </a:r>
            <a:r>
              <a:rPr lang="en-US" dirty="0">
                <a:cs typeface="David" panose="020E0502060401010101" pitchFamily="34" charset="-79"/>
              </a:rPr>
              <a:t>pixel </a:t>
            </a:r>
            <a:r>
              <a:rPr lang="en-US" dirty="0" err="1">
                <a:cs typeface="David" panose="020E0502060401010101" pitchFamily="34" charset="-79"/>
              </a:rPr>
              <a:t>shaffler</a:t>
            </a:r>
            <a:r>
              <a:rPr lang="he-IL" dirty="0">
                <a:cs typeface="David" panose="020E0502060401010101" pitchFamily="34" charset="-79"/>
              </a:rPr>
              <a:t> זו שכבה הממירה  איברים ממרחב העומק למרחב גודל התמונה.</a:t>
            </a:r>
            <a:endParaRPr lang="en-US" dirty="0">
              <a:cs typeface="David" panose="020E0502060401010101" pitchFamily="34" charset="-79"/>
            </a:endParaRPr>
          </a:p>
        </p:txBody>
      </p:sp>
    </p:spTree>
    <p:extLst>
      <p:ext uri="{BB962C8B-B14F-4D97-AF65-F5344CB8AC3E}">
        <p14:creationId xmlns:p14="http://schemas.microsoft.com/office/powerpoint/2010/main" val="295369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אימון </a:t>
            </a:r>
            <a:r>
              <a:rPr lang="en-US" dirty="0" err="1"/>
              <a:t>SrResnet</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fontScale="85000" lnSpcReduction="20000"/>
              </a:bodyPr>
              <a:lstStyle/>
              <a:p>
                <a:pPr lvl="1" algn="just" rtl="1">
                  <a:lnSpc>
                    <a:spcPct val="150000"/>
                  </a:lnSpc>
                  <a:spcAft>
                    <a:spcPts val="800"/>
                  </a:spcAft>
                </a:pPr>
                <a:r>
                  <a:rPr lang="he-IL" i="1" dirty="0"/>
                  <a:t>פונקציית הפסד שמטרתה לקרב את משקולות הגנרטור לבסיס </a:t>
                </a:r>
                <a:endParaRPr lang="en-US" i="1" dirty="0"/>
              </a:p>
              <a:p>
                <a:pPr lvl="1" algn="just" rtl="1">
                  <a:lnSpc>
                    <a:spcPct val="150000"/>
                  </a:lnSpc>
                  <a:spcAft>
                    <a:spcPts val="800"/>
                  </a:spcAft>
                </a:pPr>
                <a14:m>
                  <m:oMath xmlns:m="http://schemas.openxmlformats.org/officeDocument/2006/math">
                    <m:sSub>
                      <m:sSubPr>
                        <m:ctrlPr>
                          <a:rPr lang="en-IL"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𝑀𝑆𝐸</m:t>
                        </m:r>
                      </m:sub>
                    </m:sSub>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𝐺</m:t>
                        </m:r>
                      </m:e>
                    </m:d>
                    <m:r>
                      <a:rPr lang="en-US">
                        <a:latin typeface="Cambria Math" panose="02040503050406030204" pitchFamily="18" charset="0"/>
                      </a:rPr>
                      <m:t>= </m:t>
                    </m:r>
                    <m:sSup>
                      <m:sSupPr>
                        <m:ctrlPr>
                          <a:rPr lang="en-IL" i="1">
                            <a:latin typeface="Cambria Math" panose="02040503050406030204" pitchFamily="18" charset="0"/>
                          </a:rPr>
                        </m:ctrlPr>
                      </m:sSupPr>
                      <m:e>
                        <m:f>
                          <m:fPr>
                            <m:ctrlPr>
                              <a:rPr lang="en-IL"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IL" i="1">
                                <a:latin typeface="Cambria Math" panose="02040503050406030204" pitchFamily="18" charset="0"/>
                              </a:rPr>
                            </m:ctrlPr>
                          </m:naryPr>
                          <m:sub>
                            <m:r>
                              <a:rPr lang="en-US">
                                <a:latin typeface="Cambria Math" panose="02040503050406030204" pitchFamily="18" charset="0"/>
                              </a:rPr>
                              <m:t>1</m:t>
                            </m:r>
                          </m:sub>
                          <m:sup>
                            <m:r>
                              <a:rPr lang="en-US" i="1">
                                <a:latin typeface="Cambria Math" panose="02040503050406030204" pitchFamily="18" charset="0"/>
                              </a:rPr>
                              <m:t>𝑁</m:t>
                            </m:r>
                          </m:sup>
                          <m:e>
                            <m:r>
                              <a:rPr lang="en-US">
                                <a:latin typeface="Cambria Math" panose="02040503050406030204" pitchFamily="18" charset="0"/>
                              </a:rPr>
                              <m:t>⁡(</m:t>
                            </m:r>
                          </m:e>
                        </m:nary>
                        <m:r>
                          <a:rPr lang="en-US" i="1">
                            <a:latin typeface="Cambria Math" panose="02040503050406030204" pitchFamily="18" charset="0"/>
                          </a:rPr>
                          <m:t>𝐺</m:t>
                        </m:r>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e>
                        </m:d>
                        <m:r>
                          <a:rPr lang="en-US" i="1">
                            <a:latin typeface="Cambria Math" panose="02040503050406030204" pitchFamily="18" charset="0"/>
                          </a:rPr>
                          <m:t>−</m:t>
                        </m:r>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𝐻𝑅</m:t>
                            </m:r>
                          </m:sup>
                        </m:sSup>
                        <m:r>
                          <a:rPr lang="en-US">
                            <a:latin typeface="Cambria Math" panose="02040503050406030204" pitchFamily="18" charset="0"/>
                          </a:rPr>
                          <m:t>)</m:t>
                        </m:r>
                      </m:e>
                      <m:sup>
                        <m:r>
                          <a:rPr lang="en-US" i="1">
                            <a:latin typeface="Cambria Math" panose="02040503050406030204" pitchFamily="18" charset="0"/>
                          </a:rPr>
                          <m:t>2</m:t>
                        </m:r>
                      </m:sup>
                    </m:sSup>
                  </m:oMath>
                </a14:m>
                <a:endParaRPr lang="he-IL" dirty="0">
                  <a:latin typeface="Arial" panose="020B0604020202020204" pitchFamily="34" charset="0"/>
                </a:endParaRPr>
              </a:p>
              <a:p>
                <a:pPr lvl="1" algn="just" rtl="1">
                  <a:lnSpc>
                    <a:spcPct val="150000"/>
                  </a:lnSpc>
                  <a:spcAft>
                    <a:spcPts val="800"/>
                  </a:spcAft>
                </a:pPr>
                <a:r>
                  <a:rPr lang="he-IL" dirty="0">
                    <a:latin typeface="Arial" panose="020B0604020202020204" pitchFamily="34" charset="0"/>
                  </a:rPr>
                  <a:t>שימוש במרחק </a:t>
                </a:r>
                <a:r>
                  <a:rPr lang="en-US" dirty="0">
                    <a:latin typeface="Arial" panose="020B0604020202020204" pitchFamily="34" charset="0"/>
                  </a:rPr>
                  <a:t>MSE </a:t>
                </a:r>
                <a:r>
                  <a:rPr lang="he-IL" dirty="0">
                    <a:latin typeface="Arial" panose="020B0604020202020204" pitchFamily="34" charset="0"/>
                  </a:rPr>
                  <a:t> יוצר תמונות מטושטושת, מטרתו להגיע</a:t>
                </a:r>
                <a:endParaRPr lang="en-US" dirty="0">
                  <a:latin typeface="Arial" panose="020B0604020202020204" pitchFamily="34" charset="0"/>
                </a:endParaRP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למינימום שגיאה אפשריות שיכול להיות ממוצע של אפשרויות</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אימון רשת גנרטור בלבד.</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ערך פונקציית ההפסד יורד עד לכמליון צעדיים</a:t>
                </a: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מספר הצעדים בו מחברים המאמר עוצרים את האימון</a:t>
                </a:r>
              </a:p>
              <a:p>
                <a:pPr lvl="1" algn="just" rtl="1">
                  <a:lnSpc>
                    <a:spcPct val="150000"/>
                  </a:lnSpc>
                  <a:spcAft>
                    <a:spcPts val="800"/>
                  </a:spcAft>
                </a:pPr>
                <a:endParaRPr lang="he-IL"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US"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IL">
                    <a:noFill/>
                  </a:rPr>
                  <a:t> </a:t>
                </a:r>
              </a:p>
            </p:txBody>
          </p:sp>
        </mc:Fallback>
      </mc:AlternateContent>
      <p:pic>
        <p:nvPicPr>
          <p:cNvPr id="8" name="Picture 7" descr="A blurry image of a person&#10;&#10;Description automatically generated with medium confidence">
            <a:extLst>
              <a:ext uri="{FF2B5EF4-FFF2-40B4-BE49-F238E27FC236}">
                <a16:creationId xmlns:a16="http://schemas.microsoft.com/office/drawing/2014/main" id="{15A3260C-EA36-CFF9-6325-45481F9053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7459" y="905681"/>
            <a:ext cx="914400" cy="914400"/>
          </a:xfrm>
          <a:prstGeom prst="rect">
            <a:avLst/>
          </a:prstGeom>
          <a:noFill/>
          <a:ln>
            <a:noFill/>
          </a:ln>
        </p:spPr>
      </p:pic>
      <p:pic>
        <p:nvPicPr>
          <p:cNvPr id="9" name="Picture 8" descr="A person with dark hair&#10;&#10;Description automatically generated with low confidence">
            <a:extLst>
              <a:ext uri="{FF2B5EF4-FFF2-40B4-BE49-F238E27FC236}">
                <a16:creationId xmlns:a16="http://schemas.microsoft.com/office/drawing/2014/main" id="{5F56B773-1D52-567E-5941-AFACDE7F60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3059" y="905681"/>
            <a:ext cx="914400" cy="914400"/>
          </a:xfrm>
          <a:prstGeom prst="rect">
            <a:avLst/>
          </a:prstGeom>
          <a:noFill/>
          <a:ln>
            <a:noFill/>
          </a:ln>
        </p:spPr>
      </p:pic>
      <p:pic>
        <p:nvPicPr>
          <p:cNvPr id="10" name="Picture 9">
            <a:extLst>
              <a:ext uri="{FF2B5EF4-FFF2-40B4-BE49-F238E27FC236}">
                <a16:creationId xmlns:a16="http://schemas.microsoft.com/office/drawing/2014/main" id="{6ECD6674-FFE6-0DD4-6125-932ABBAB61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554" y="1596842"/>
            <a:ext cx="230505" cy="230505"/>
          </a:xfrm>
          <a:prstGeom prst="rect">
            <a:avLst/>
          </a:prstGeom>
          <a:noFill/>
          <a:ln>
            <a:noFill/>
          </a:ln>
        </p:spPr>
      </p:pic>
      <p:pic>
        <p:nvPicPr>
          <p:cNvPr id="1048" name="Picture 20" descr="A person with long hair and beard&#10;&#10;Description automatically generated with low confidence">
            <a:extLst>
              <a:ext uri="{FF2B5EF4-FFF2-40B4-BE49-F238E27FC236}">
                <a16:creationId xmlns:a16="http://schemas.microsoft.com/office/drawing/2014/main" id="{022A8CA2-4B01-B1F4-E6D1-A336283DF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459" y="18200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8" descr="A person with long hair and beard looking to the side&#10;&#10;Description automatically generated with low confidence">
            <a:extLst>
              <a:ext uri="{FF2B5EF4-FFF2-40B4-BE49-F238E27FC236}">
                <a16:creationId xmlns:a16="http://schemas.microsoft.com/office/drawing/2014/main" id="{B34A1915-B464-09F5-7437-7A4B086C8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59" y="18252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9">
            <a:extLst>
              <a:ext uri="{FF2B5EF4-FFF2-40B4-BE49-F238E27FC236}">
                <a16:creationId xmlns:a16="http://schemas.microsoft.com/office/drawing/2014/main" id="{9F27E550-DFAB-EFC0-C497-D1F457F16E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459" y="2502666"/>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5">
            <a:extLst>
              <a:ext uri="{FF2B5EF4-FFF2-40B4-BE49-F238E27FC236}">
                <a16:creationId xmlns:a16="http://schemas.microsoft.com/office/drawing/2014/main" id="{4BAF5E2D-E0EA-EB45-D0A9-BA41697925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6" name="Rectangle 26">
            <a:extLst>
              <a:ext uri="{FF2B5EF4-FFF2-40B4-BE49-F238E27FC236}">
                <a16:creationId xmlns:a16="http://schemas.microsoft.com/office/drawing/2014/main" id="{5224C12A-AAE8-D525-E5A0-F28E53A44D07}"/>
              </a:ext>
            </a:extLst>
          </p:cNvPr>
          <p:cNvSpPr>
            <a:spLocks noChangeArrowheads="1"/>
          </p:cNvSpPr>
          <p:nvPr/>
        </p:nvSpPr>
        <p:spPr bwMode="auto">
          <a:xfrm>
            <a:off x="457200" y="251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3" name="Picture 21" descr="A person with a beard&#10;&#10;Description automatically generated with low confidence">
            <a:extLst>
              <a:ext uri="{FF2B5EF4-FFF2-40B4-BE49-F238E27FC236}">
                <a16:creationId xmlns:a16="http://schemas.microsoft.com/office/drawing/2014/main" id="{FFE3D432-F76C-5A76-A6C1-C07DE1B3BF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459" y="27312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2" descr="A picture containing human face, person, person, clothing&#10;&#10;Description automatically generated">
            <a:extLst>
              <a:ext uri="{FF2B5EF4-FFF2-40B4-BE49-F238E27FC236}">
                <a16:creationId xmlns:a16="http://schemas.microsoft.com/office/drawing/2014/main" id="{D381EA49-69B2-1EB1-15CC-B0AC1ACE70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3059" y="27396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3">
            <a:extLst>
              <a:ext uri="{FF2B5EF4-FFF2-40B4-BE49-F238E27FC236}">
                <a16:creationId xmlns:a16="http://schemas.microsoft.com/office/drawing/2014/main" id="{E63A341C-D84C-7D01-982F-E9EDDCCBBE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412" y="3423309"/>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0">
            <a:extLst>
              <a:ext uri="{FF2B5EF4-FFF2-40B4-BE49-F238E27FC236}">
                <a16:creationId xmlns:a16="http://schemas.microsoft.com/office/drawing/2014/main" id="{2AC5D6BC-9A33-DBF8-F38E-399DE67AA8F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8" name="Rectangle 31">
            <a:extLst>
              <a:ext uri="{FF2B5EF4-FFF2-40B4-BE49-F238E27FC236}">
                <a16:creationId xmlns:a16="http://schemas.microsoft.com/office/drawing/2014/main" id="{A4C8B6B5-898A-8015-A85D-0A4DC4921A21}"/>
              </a:ext>
            </a:extLst>
          </p:cNvPr>
          <p:cNvSpPr>
            <a:spLocks noChangeArrowheads="1"/>
          </p:cNvSpPr>
          <p:nvPr/>
        </p:nvSpPr>
        <p:spPr bwMode="auto">
          <a:xfrm>
            <a:off x="609600" y="266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8" name="Picture 28" descr="A close-up of a person&#10;&#10;Description automatically generated">
            <a:extLst>
              <a:ext uri="{FF2B5EF4-FFF2-40B4-BE49-F238E27FC236}">
                <a16:creationId xmlns:a16="http://schemas.microsoft.com/office/drawing/2014/main" id="{0336F032-4007-2F74-2DB6-BC9599C3AA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6509" y="36456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29" descr="A person with blonde hair&#10;&#10;Description automatically generated with low confidence">
            <a:extLst>
              <a:ext uri="{FF2B5EF4-FFF2-40B4-BE49-F238E27FC236}">
                <a16:creationId xmlns:a16="http://schemas.microsoft.com/office/drawing/2014/main" id="{E9F5D3FD-BE46-2643-17AC-FACC86051C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014" y="365309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27">
            <a:extLst>
              <a:ext uri="{FF2B5EF4-FFF2-40B4-BE49-F238E27FC236}">
                <a16:creationId xmlns:a16="http://schemas.microsoft.com/office/drawing/2014/main" id="{FCF6A7C1-1B98-DE2F-ABDC-298C1B80C6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414" y="434635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5">
            <a:extLst>
              <a:ext uri="{FF2B5EF4-FFF2-40B4-BE49-F238E27FC236}">
                <a16:creationId xmlns:a16="http://schemas.microsoft.com/office/drawing/2014/main" id="{7FC3324C-005B-415D-5835-FB454AC56A86}"/>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0" name="Rectangle 36">
            <a:extLst>
              <a:ext uri="{FF2B5EF4-FFF2-40B4-BE49-F238E27FC236}">
                <a16:creationId xmlns:a16="http://schemas.microsoft.com/office/drawing/2014/main" id="{87F39AE2-7C64-D446-1A62-88817D20F549}"/>
              </a:ext>
            </a:extLst>
          </p:cNvPr>
          <p:cNvSpPr>
            <a:spLocks noChangeArrowheads="1"/>
          </p:cNvSpPr>
          <p:nvPr/>
        </p:nvSpPr>
        <p:spPr bwMode="auto">
          <a:xfrm>
            <a:off x="762000" y="281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21" name="Picture 20" descr="A picture containing line, plot, font, text&#10;&#10;Description automatically generated">
            <a:extLst>
              <a:ext uri="{FF2B5EF4-FFF2-40B4-BE49-F238E27FC236}">
                <a16:creationId xmlns:a16="http://schemas.microsoft.com/office/drawing/2014/main" id="{A59983CA-A217-B45E-7B90-E01E1FD737CA}"/>
              </a:ext>
            </a:extLst>
          </p:cNvPr>
          <p:cNvPicPr>
            <a:picLocks noChangeAspect="1"/>
          </p:cNvPicPr>
          <p:nvPr/>
        </p:nvPicPr>
        <p:blipFill>
          <a:blip r:embed="rId16"/>
          <a:stretch>
            <a:fillRect/>
          </a:stretch>
        </p:blipFill>
        <p:spPr>
          <a:xfrm>
            <a:off x="152400" y="4749973"/>
            <a:ext cx="5471309" cy="1883722"/>
          </a:xfrm>
          <a:prstGeom prst="rect">
            <a:avLst/>
          </a:prstGeom>
        </p:spPr>
      </p:pic>
      <p:sp>
        <p:nvSpPr>
          <p:cNvPr id="22" name="Title 1">
            <a:extLst>
              <a:ext uri="{FF2B5EF4-FFF2-40B4-BE49-F238E27FC236}">
                <a16:creationId xmlns:a16="http://schemas.microsoft.com/office/drawing/2014/main" id="{73B03992-E40C-13A7-35E9-8F188E8369B9}"/>
              </a:ext>
            </a:extLst>
          </p:cNvPr>
          <p:cNvSpPr txBox="1">
            <a:spLocks/>
          </p:cNvSpPr>
          <p:nvPr/>
        </p:nvSpPr>
        <p:spPr>
          <a:xfrm>
            <a:off x="178145" y="623509"/>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endParaRPr lang="en-IL" dirty="0"/>
          </a:p>
        </p:txBody>
      </p:sp>
    </p:spTree>
    <p:extLst>
      <p:ext uri="{BB962C8B-B14F-4D97-AF65-F5344CB8AC3E}">
        <p14:creationId xmlns:p14="http://schemas.microsoft.com/office/powerpoint/2010/main" val="236486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FCFDF2AF-C98A-ABED-C391-FB716ABBABC0}"/>
              </a:ext>
            </a:extLst>
          </p:cNvPr>
          <p:cNvPicPr>
            <a:picLocks noChangeAspect="1"/>
          </p:cNvPicPr>
          <p:nvPr/>
        </p:nvPicPr>
        <p:blipFill>
          <a:blip r:embed="rId3"/>
          <a:stretch>
            <a:fillRect/>
          </a:stretch>
        </p:blipFill>
        <p:spPr>
          <a:xfrm>
            <a:off x="120138" y="4253414"/>
            <a:ext cx="5081804" cy="1668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פונקציית הפסד </a:t>
            </a:r>
            <a:r>
              <a:rPr lang="en-US" dirty="0">
                <a:ea typeface="Arial" panose="020B0604020202020204" pitchFamily="34" charset="0"/>
                <a:cs typeface="Arial" panose="020B0604020202020204" pitchFamily="34" charset="0"/>
              </a:rPr>
              <a:t>Content distance loss </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a:bodyPr>
              <a:lstStyle/>
              <a:p>
                <a:pPr lvl="1" algn="just" rtl="1">
                  <a:lnSpc>
                    <a:spcPct val="150000"/>
                  </a:lnSpc>
                  <a:spcAft>
                    <a:spcPts val="800"/>
                  </a:spcAft>
                </a:pPr>
                <a14:m>
                  <m:oMath xmlns:m="http://schemas.openxmlformats.org/officeDocument/2006/math">
                    <m:sSub>
                      <m:sSubPr>
                        <m:ctrlPr>
                          <a:rPr lang="en-IL" sz="1800" i="1" smtClean="0">
                            <a:effectLst/>
                            <a:latin typeface="Cambria Math" panose="02040503050406030204" pitchFamily="18" charset="0"/>
                            <a:ea typeface="Arial" panose="020B0604020202020204" pitchFamily="34" charset="0"/>
                            <a:cs typeface="Arial" panose="020B0604020202020204" pitchFamily="34" charset="0"/>
                          </a:rPr>
                        </m:ctrlPr>
                      </m:sSubPr>
                      <m:e>
                        <m:r>
                          <a:rPr lang="he-IL" sz="1800" i="1">
                            <a:effectLst/>
                            <a:latin typeface="Cambria Math" panose="02040503050406030204" pitchFamily="18" charset="0"/>
                            <a:ea typeface="Arial" panose="020B0604020202020204" pitchFamily="34" charset="0"/>
                            <a:cs typeface="Cambria Math" panose="02040503050406030204" pitchFamily="18" charset="0"/>
                          </a:rPr>
                          <m:t>𝐿</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Content</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𝐺</m:t>
                    </m:r>
                    <m:r>
                      <a:rPr lang="he-IL" sz="1800">
                        <a:effectLst/>
                        <a:latin typeface="Cambria Math" panose="02040503050406030204" pitchFamily="18" charset="0"/>
                        <a:ea typeface="Arial" panose="020B0604020202020204" pitchFamily="34" charset="0"/>
                        <a:cs typeface="Cambria Math" panose="02040503050406030204" pitchFamily="18" charset="0"/>
                      </a:rPr>
                      <m:t>) = </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m:rPr>
                            <m:sty m:val="p"/>
                          </m:rPr>
                          <a:rPr lang="en-US" sz="1800">
                            <a:effectLst/>
                            <a:latin typeface="Cambria Math" panose="02040503050406030204" pitchFamily="18" charset="0"/>
                            <a:ea typeface="Arial" panose="020B0604020202020204" pitchFamily="34" charset="0"/>
                            <a:cs typeface="Arial" panose="020B0604020202020204" pitchFamily="34" charset="0"/>
                          </a:rPr>
                          <m:t>E</m:t>
                        </m:r>
                      </m:e>
                      <m:sub>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a:effectLst/>
                                <a:latin typeface="Cambria Math" panose="02040503050406030204" pitchFamily="18" charset="0"/>
                                <a:ea typeface="Arial" panose="020B0604020202020204" pitchFamily="34" charset="0"/>
                                <a:cs typeface="Arial" panose="020B0604020202020204" pitchFamily="34" charset="0"/>
                              </a:rPr>
                              <m:t>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P</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data</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e>
                        </m:d>
                      </m:sub>
                    </m:sSub>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𝐺</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e>
                        </m:d>
                        <m:r>
                          <a:rPr lang="he-IL" sz="1800" i="1">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y</m:t>
                            </m:r>
                          </m:e>
                        </m:d>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b="0" i="0" smtClean="0">
                            <a:effectLst/>
                            <a:latin typeface="Cambria Math" panose="02040503050406030204" pitchFamily="18" charset="0"/>
                            <a:ea typeface="Arial" panose="020B0604020202020204" pitchFamily="34" charset="0"/>
                            <a:cs typeface="Cambria Math" panose="02040503050406030204" pitchFamily="18" charset="0"/>
                          </a:rPr>
                          <m:t>1</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oMath>
                </a14:m>
                <a:endParaRPr lang="he-IL" sz="1800" dirty="0">
                  <a:effectLst/>
                  <a:latin typeface="Arial" panose="020B0604020202020204" pitchFamily="34" charset="0"/>
                  <a:ea typeface="Arial" panose="020B0604020202020204" pitchFamily="34" charset="0"/>
                </a:endParaRPr>
              </a:p>
              <a:p>
                <a:pPr lvl="1" algn="just" rtl="1">
                  <a:lnSpc>
                    <a:spcPct val="150000"/>
                  </a:lnSpc>
                  <a:spcAft>
                    <a:spcPts val="800"/>
                  </a:spcAft>
                </a:pPr>
                <a:r>
                  <a:rPr lang="he-IL" dirty="0">
                    <a:latin typeface="Arial" panose="020B0604020202020204" pitchFamily="34" charset="0"/>
                    <a:ea typeface="Arial" panose="020B0604020202020204" pitchFamily="34" charset="0"/>
                  </a:rPr>
                  <a:t>בשימוש ב </a:t>
                </a:r>
                <a:r>
                  <a:rPr lang="en-US" dirty="0">
                    <a:ea typeface="Arial" panose="020B0604020202020204" pitchFamily="34" charset="0"/>
                    <a:cs typeface="Arial" panose="020B0604020202020204" pitchFamily="34" charset="0"/>
                  </a:rPr>
                  <a:t>Content distance loss </a:t>
                </a:r>
                <a:r>
                  <a:rPr lang="he-IL" dirty="0">
                    <a:ea typeface="Arial" panose="020B0604020202020204" pitchFamily="34" charset="0"/>
                    <a:cs typeface="Arial" panose="020B0604020202020204" pitchFamily="34" charset="0"/>
                  </a:rPr>
                  <a:t>  משתמשים ברשת סיווג מאומנת להוצאת ערכי משקולות מהשכבה הפנימית, משקולות רשת הסיווג לא משתנים במהלך האימון.</a:t>
                </a:r>
              </a:p>
              <a:p>
                <a:pPr lvl="1" algn="just" rtl="1">
                  <a:lnSpc>
                    <a:spcPct val="150000"/>
                  </a:lnSpc>
                  <a:spcAft>
                    <a:spcPts val="800"/>
                  </a:spcAft>
                </a:pPr>
                <a:r>
                  <a:rPr lang="he-IL" dirty="0">
                    <a:ea typeface="Arial" panose="020B0604020202020204" pitchFamily="34" charset="0"/>
                    <a:cs typeface="Arial" panose="020B0604020202020204" pitchFamily="34" charset="0"/>
                  </a:rPr>
                  <a:t>שימוש ב</a:t>
                </a:r>
                <a:r>
                  <a:rPr lang="en-US" dirty="0">
                    <a:ea typeface="Arial" panose="020B0604020202020204" pitchFamily="34" charset="0"/>
                    <a:cs typeface="Arial" panose="020B0604020202020204" pitchFamily="34" charset="0"/>
                  </a:rPr>
                  <a:t> Content distance loss </a:t>
                </a:r>
                <a:r>
                  <a:rPr lang="he-IL" dirty="0">
                    <a:ea typeface="Arial" panose="020B0604020202020204" pitchFamily="34" charset="0"/>
                    <a:cs typeface="Arial" panose="020B0604020202020204" pitchFamily="34" charset="0"/>
                  </a:rPr>
                  <a:t>מומלץ כאשר, </a:t>
                </a:r>
              </a:p>
              <a:p>
                <a:pPr lvl="2" algn="just" rtl="1">
                  <a:lnSpc>
                    <a:spcPct val="150000"/>
                  </a:lnSpc>
                  <a:spcAft>
                    <a:spcPts val="800"/>
                  </a:spcAft>
                </a:pPr>
                <a:r>
                  <a:rPr lang="he-IL" dirty="0">
                    <a:effectLst/>
                    <a:latin typeface="Arial" panose="020B0604020202020204" pitchFamily="34" charset="0"/>
                    <a:ea typeface="Arial" panose="020B0604020202020204" pitchFamily="34" charset="0"/>
                    <a:cs typeface="Arial" panose="020B0604020202020204" pitchFamily="34" charset="0"/>
                  </a:rPr>
                  <a:t>יש כמה אפשרויות שחזור עבור אותו מרחב פיקסלים</a:t>
                </a:r>
              </a:p>
              <a:p>
                <a:pPr lvl="2" algn="just" rtl="1">
                  <a:lnSpc>
                    <a:spcPct val="150000"/>
                  </a:lnSpc>
                  <a:spcAft>
                    <a:spcPts val="800"/>
                  </a:spcAft>
                </a:pPr>
                <a:r>
                  <a:rPr lang="he-IL" dirty="0">
                    <a:latin typeface="Arial" panose="020B0604020202020204" pitchFamily="34" charset="0"/>
                    <a:ea typeface="Arial" panose="020B0604020202020204" pitchFamily="34" charset="0"/>
                    <a:cs typeface="Arial" panose="020B0604020202020204" pitchFamily="34" charset="0"/>
                  </a:rPr>
                  <a:t>אין לנו את הערכים המדוייקים להשוות אליהם באימון</a:t>
                </a:r>
              </a:p>
              <a:p>
                <a:pPr lvl="2"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4"/>
                <a:stretch>
                  <a:fillRect l="-1681"/>
                </a:stretch>
              </a:blipFill>
            </p:spPr>
            <p:txBody>
              <a:bodyPr/>
              <a:lstStyle/>
              <a:p>
                <a:r>
                  <a:rPr lang="en-IL">
                    <a:noFill/>
                  </a:rPr>
                  <a:t> </a:t>
                </a:r>
              </a:p>
            </p:txBody>
          </p:sp>
        </mc:Fallback>
      </mc:AlternateContent>
    </p:spTree>
    <p:extLst>
      <p:ext uri="{BB962C8B-B14F-4D97-AF65-F5344CB8AC3E}">
        <p14:creationId xmlns:p14="http://schemas.microsoft.com/office/powerpoint/2010/main" val="1457059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3555</TotalTime>
  <Words>2355</Words>
  <Application>Microsoft Office PowerPoint</Application>
  <PresentationFormat>Widescreen</PresentationFormat>
  <Paragraphs>226</Paragraphs>
  <Slides>28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Cambria Math</vt:lpstr>
      <vt:lpstr>David</vt:lpstr>
      <vt:lpstr>Segoe UI Historic</vt:lpstr>
      <vt:lpstr>Symbol</vt:lpstr>
      <vt:lpstr>Wingdings</vt:lpstr>
      <vt:lpstr>Office Theme</vt:lpstr>
      <vt:lpstr>  שיפור רזולוציה של תמונות בעזרת רשתות  GAN  </vt:lpstr>
      <vt:lpstr>מטרת העבודה</vt:lpstr>
      <vt:lpstr>מדוע להשתמש בארכיטקטורת GAN לשינוי ערכי תמונה</vt:lpstr>
      <vt:lpstr>מבנה הארכיטקטורת GAN</vt:lpstr>
      <vt:lpstr>אימון הארכיטקטורה</vt:lpstr>
      <vt:lpstr>הסבר על מימוש העבודה</vt:lpstr>
      <vt:lpstr>סקרית ארכיטקטורות SrResnet</vt:lpstr>
      <vt:lpstr>אימון SrResnet</vt:lpstr>
      <vt:lpstr>פונקציית הפסד Content distance loss </vt:lpstr>
      <vt:lpstr>סקרית ארכיטקטורות SRGAN</vt:lpstr>
      <vt:lpstr>SrGan אימון </vt:lpstr>
      <vt:lpstr>הערכת תוצאות</vt:lpstr>
      <vt:lpstr> מרחק פיקסלים -PSNR</vt:lpstr>
      <vt:lpstr>מרחק מבנה תמונה -SSIM</vt:lpstr>
      <vt:lpstr>Fréchet Inception Distance (FID) </vt:lpstr>
      <vt:lpstr>אימון SrGan ללא transfer learning</vt:lpstr>
      <vt:lpstr>שיפורים בארכיטקטורה – Wasserstein loss  </vt:lpstr>
      <vt:lpstr>שיפור יציבות האימון  ברשת  SrWgan</vt:lpstr>
      <vt:lpstr>שיפורים בארכיטקטורה Wasserstein loss - Gradient Penalty </vt:lpstr>
      <vt:lpstr>השוואת ריצות WGan עם שימוש ב batch normalization   עם שימוש בlayer normalization </vt:lpstr>
      <vt:lpstr>סקרית ארכיטקטורות – Pix2Pix</vt:lpstr>
      <vt:lpstr>תוצאות ריצת SrPix2Pix </vt:lpstr>
      <vt:lpstr>בדיקת הצורך בtransfer learining עבור srPix2Pix</vt:lpstr>
      <vt:lpstr>סקרית ארכיטקטורות –SinGan </vt:lpstr>
      <vt:lpstr>תוצאת ריצת SinGan</vt:lpstr>
      <vt:lpstr>הצגת אפליקציה להדגמת סופר רזולוציה ממצלמה </vt:lpstr>
      <vt:lpstr>דיון על המשך הפרויקט</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שיפור רזולוציה של תמונות בעזרת רשתות  GAN  </dc:title>
  <dc:creator>Lior Bomwurzel</dc:creator>
  <cp:lastModifiedBy>Lior Bomwurzel</cp:lastModifiedBy>
  <cp:revision>37</cp:revision>
  <dcterms:created xsi:type="dcterms:W3CDTF">2023-06-24T11:52:30Z</dcterms:created>
  <dcterms:modified xsi:type="dcterms:W3CDTF">2023-07-13T17:11:45Z</dcterms:modified>
</cp:coreProperties>
</file>